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E45FED-2A6B-52AA-9A22-AF3CB9D99BC8}" name="Jelena JT. Todic" initials="JJT" userId="S-1-5-21-3468391650-3599918298-52641188-129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B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F22DD-05C7-4BA6-81BD-C6C96FFCB265}"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2593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F22DD-05C7-4BA6-81BD-C6C96FFCB265}"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1422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F22DD-05C7-4BA6-81BD-C6C96FFCB265}"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193372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F22DD-05C7-4BA6-81BD-C6C96FFCB265}"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353384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F22DD-05C7-4BA6-81BD-C6C96FFCB265}" type="datetimeFigureOut">
              <a:rPr lang="en-US" smtClean="0"/>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341291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F22DD-05C7-4BA6-81BD-C6C96FFCB265}" type="datetimeFigureOut">
              <a:rPr lang="en-US" smtClean="0"/>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505027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F22DD-05C7-4BA6-81BD-C6C96FFCB265}" type="datetimeFigureOut">
              <a:rPr lang="en-US" smtClean="0"/>
              <a:t>11/23/2023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11630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F22DD-05C7-4BA6-81BD-C6C96FFCB265}" type="datetimeFigureOut">
              <a:rPr lang="en-US" smtClean="0"/>
              <a:t>11/23/2023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09647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22DD-05C7-4BA6-81BD-C6C96FFCB265}" type="datetimeFigureOut">
              <a:rPr lang="en-US" smtClean="0"/>
              <a:t>11/23/2023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801568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6F22DD-05C7-4BA6-81BD-C6C96FFCB265}" type="datetimeFigureOut">
              <a:rPr lang="en-US" smtClean="0"/>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356948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6F22DD-05C7-4BA6-81BD-C6C96FFCB265}" type="datetimeFigureOut">
              <a:rPr lang="en-US" smtClean="0"/>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370445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22DD-05C7-4BA6-81BD-C6C96FFCB265}" type="datetimeFigureOut">
              <a:rPr lang="en-US" smtClean="0"/>
              <a:t>11/23/2023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582DE-2E78-43A0-A32B-7F8B424C53B6}" type="slidenum">
              <a:rPr lang="en-US" smtClean="0"/>
              <a:t>‹#›</a:t>
            </a:fld>
            <a:endParaRPr lang="en-US"/>
          </a:p>
        </p:txBody>
      </p:sp>
    </p:spTree>
    <p:extLst>
      <p:ext uri="{BB962C8B-B14F-4D97-AF65-F5344CB8AC3E}">
        <p14:creationId xmlns:p14="http://schemas.microsoft.com/office/powerpoint/2010/main" val="1956080982"/>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B1CB70B-5589-810A-79E7-DA058A42AE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3494" y="6105"/>
            <a:ext cx="9248506" cy="5202284"/>
          </a:xfrm>
          <a:prstGeom prst="rect">
            <a:avLst/>
          </a:prstGeom>
        </p:spPr>
      </p:pic>
      <p:sp>
        <p:nvSpPr>
          <p:cNvPr id="2" name="Title 1">
            <a:extLst>
              <a:ext uri="{FF2B5EF4-FFF2-40B4-BE49-F238E27FC236}">
                <a16:creationId xmlns:a16="http://schemas.microsoft.com/office/drawing/2014/main" id="{B9EDD32D-9E7C-0732-8D92-AEE660D9D2BE}"/>
              </a:ext>
            </a:extLst>
          </p:cNvPr>
          <p:cNvSpPr>
            <a:spLocks noGrp="1"/>
          </p:cNvSpPr>
          <p:nvPr>
            <p:ph type="ctrTitle"/>
          </p:nvPr>
        </p:nvSpPr>
        <p:spPr>
          <a:xfrm>
            <a:off x="587829" y="739834"/>
            <a:ext cx="7779145" cy="1534647"/>
          </a:xfrm>
        </p:spPr>
        <p:txBody>
          <a:bodyPr>
            <a:normAutofit/>
          </a:bodyPr>
          <a:lstStyle/>
          <a:p>
            <a:pPr algn="l"/>
            <a:r>
              <a:rPr lang="sr-Cyrl-RS" sz="4600" b="1" dirty="0">
                <a:solidFill>
                  <a:schemeClr val="bg1"/>
                </a:solidFill>
              </a:rPr>
              <a:t>Спорна питања у стечајном поступку</a:t>
            </a:r>
            <a:endParaRPr lang="en-US" sz="4600" b="1" dirty="0">
              <a:solidFill>
                <a:schemeClr val="bg1"/>
              </a:solidFill>
            </a:endParaRPr>
          </a:p>
        </p:txBody>
      </p:sp>
      <p:sp>
        <p:nvSpPr>
          <p:cNvPr id="3" name="Subtitle 2">
            <a:extLst>
              <a:ext uri="{FF2B5EF4-FFF2-40B4-BE49-F238E27FC236}">
                <a16:creationId xmlns:a16="http://schemas.microsoft.com/office/drawing/2014/main" id="{039482B9-516D-95DC-B464-FD09820E6991}"/>
              </a:ext>
            </a:extLst>
          </p:cNvPr>
          <p:cNvSpPr>
            <a:spLocks noGrp="1"/>
          </p:cNvSpPr>
          <p:nvPr>
            <p:ph type="subTitle" idx="1"/>
          </p:nvPr>
        </p:nvSpPr>
        <p:spPr>
          <a:xfrm>
            <a:off x="999530" y="3079922"/>
            <a:ext cx="6097859" cy="1192987"/>
          </a:xfrm>
        </p:spPr>
        <p:txBody>
          <a:bodyPr/>
          <a:lstStyle/>
          <a:p>
            <a:r>
              <a:rPr lang="sr-Cyrl-RS" b="1" dirty="0">
                <a:solidFill>
                  <a:schemeClr val="bg1"/>
                </a:solidFill>
              </a:rPr>
              <a:t>Јасминка Обућина</a:t>
            </a:r>
          </a:p>
          <a:p>
            <a:r>
              <a:rPr lang="sr-Cyrl-RS" b="1" dirty="0">
                <a:solidFill>
                  <a:schemeClr val="bg1"/>
                </a:solidFill>
              </a:rPr>
              <a:t>председник Привредног апелационог суда</a:t>
            </a:r>
            <a:endParaRPr lang="en-US" b="1" dirty="0">
              <a:solidFill>
                <a:schemeClr val="bg1"/>
              </a:solidFill>
            </a:endParaRPr>
          </a:p>
        </p:txBody>
      </p:sp>
      <p:pic>
        <p:nvPicPr>
          <p:cNvPr id="5" name="Picture 4">
            <a:extLst>
              <a:ext uri="{FF2B5EF4-FFF2-40B4-BE49-F238E27FC236}">
                <a16:creationId xmlns:a16="http://schemas.microsoft.com/office/drawing/2014/main" id="{5BDECC6E-8760-A2C3-1879-6ACA702DA4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3666" y="2409593"/>
            <a:ext cx="4913274" cy="50522"/>
          </a:xfrm>
          <a:prstGeom prst="rect">
            <a:avLst/>
          </a:prstGeom>
        </p:spPr>
      </p:pic>
      <p:pic>
        <p:nvPicPr>
          <p:cNvPr id="10" name="Picture 9">
            <a:extLst>
              <a:ext uri="{FF2B5EF4-FFF2-40B4-BE49-F238E27FC236}">
                <a16:creationId xmlns:a16="http://schemas.microsoft.com/office/drawing/2014/main" id="{70C5667F-9461-E0B0-6DA8-43AECBF6FB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3666" y="4892716"/>
            <a:ext cx="4913274" cy="50522"/>
          </a:xfrm>
          <a:prstGeom prst="rect">
            <a:avLst/>
          </a:prstGeom>
        </p:spPr>
      </p:pic>
      <p:sp>
        <p:nvSpPr>
          <p:cNvPr id="4" name="Rectangle 3">
            <a:extLst>
              <a:ext uri="{FF2B5EF4-FFF2-40B4-BE49-F238E27FC236}">
                <a16:creationId xmlns:a16="http://schemas.microsoft.com/office/drawing/2014/main" id="{4C87A9CD-6DE1-E7A0-E677-B222959B8EDB}"/>
              </a:ext>
            </a:extLst>
          </p:cNvPr>
          <p:cNvSpPr/>
          <p:nvPr/>
        </p:nvSpPr>
        <p:spPr>
          <a:xfrm>
            <a:off x="0" y="5199017"/>
            <a:ext cx="12192000" cy="1658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AADDDC62-CC61-DA83-224B-FD288436C50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9530" y="5301081"/>
            <a:ext cx="2473233" cy="1462630"/>
          </a:xfrm>
          <a:prstGeom prst="rect">
            <a:avLst/>
          </a:prstGeom>
        </p:spPr>
      </p:pic>
      <p:pic>
        <p:nvPicPr>
          <p:cNvPr id="7" name="Picture 6">
            <a:extLst>
              <a:ext uri="{FF2B5EF4-FFF2-40B4-BE49-F238E27FC236}">
                <a16:creationId xmlns:a16="http://schemas.microsoft.com/office/drawing/2014/main" id="{F1BF140B-F1FC-F1AB-5AEA-2D5EFA5C36F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6039" y="5277067"/>
            <a:ext cx="2825496" cy="1408176"/>
          </a:xfrm>
          <a:prstGeom prst="rect">
            <a:avLst/>
          </a:prstGeom>
        </p:spPr>
      </p:pic>
      <p:pic>
        <p:nvPicPr>
          <p:cNvPr id="13" name="Picture 12">
            <a:extLst>
              <a:ext uri="{FF2B5EF4-FFF2-40B4-BE49-F238E27FC236}">
                <a16:creationId xmlns:a16="http://schemas.microsoft.com/office/drawing/2014/main" id="{569E46DD-E357-50D3-3A72-FEED4B4AD26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87240" y="6084787"/>
            <a:ext cx="3017520" cy="600456"/>
          </a:xfrm>
          <a:prstGeom prst="rect">
            <a:avLst/>
          </a:prstGeom>
        </p:spPr>
      </p:pic>
    </p:spTree>
    <p:extLst>
      <p:ext uri="{BB962C8B-B14F-4D97-AF65-F5344CB8AC3E}">
        <p14:creationId xmlns:p14="http://schemas.microsoft.com/office/powerpoint/2010/main" val="3216667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20000"/>
          </a:bodyPr>
          <a:lstStyle/>
          <a:p>
            <a:pPr marL="0" indent="0" algn="just">
              <a:buNone/>
            </a:pPr>
            <a:r>
              <a:rPr lang="sr-Cyrl-RS" b="1" dirty="0"/>
              <a:t>3. </a:t>
            </a:r>
            <a:r>
              <a:rPr lang="ru-RU" b="1" dirty="0"/>
              <a:t>Правни став усвојен на седници Грађанског одељења Врховног суда одржаној 6.6.2023. године</a:t>
            </a:r>
          </a:p>
          <a:p>
            <a:pPr marL="0" indent="0" algn="just">
              <a:buNone/>
            </a:pPr>
            <a:endParaRPr lang="sr-Cyrl-RS" b="1" dirty="0"/>
          </a:p>
          <a:p>
            <a:pPr marL="0" indent="0" algn="just">
              <a:buNone/>
            </a:pPr>
            <a:r>
              <a:rPr lang="ru-RU" dirty="0"/>
              <a:t>ИМОВИНА ДРУШТВЕНИХ ПРЕДУЗЕЋА ОРГАНИЗОВАНИХ ПРЕМА УРЕДБИ ВЛАДЕ РС О ОРГАНИЗОВАЊУ ДЕЛОВА ПРЕДУЗЕЋА ЧИЈЕ ЈЕ СЕДИШТЕ НА ТЕРИТОРИЈИ РЕПУБЛИКЕ БиХ, ХРВАТСКЕ И СЛОВЕНИЈЕ, ПРЕДСТАВЉА САСТАВНИ ДЕО СТЕЧАЈНЕ МАСЕ </a:t>
            </a:r>
          </a:p>
          <a:p>
            <a:pPr marL="0" indent="0" algn="just">
              <a:buNone/>
            </a:pPr>
            <a:r>
              <a:rPr lang="ru-RU" dirty="0"/>
              <a:t>Имовина друштвених предузећа организованих према Уредби Владе РС о организовању делова предузећа чије је седиште на територији Републике Босне и Херцеговине, Републике Хрватске и Републике Словеније из 1992. године, односно на основу Уредбе о заштити имовине и делова предузећа чије је седиште на територији бивших република СФРЈ („Сл. гласник РС“, бр.31/01, 61/08,109/08, 14/09, 40/09, 79/09, 111/09, 61/10 и 73/11), представља саставни део стечајне масе. </a:t>
            </a:r>
          </a:p>
          <a:p>
            <a:pPr marL="0" indent="0" algn="just">
              <a:buNone/>
            </a:pPr>
            <a:r>
              <a:rPr lang="ru-RU" dirty="0"/>
              <a:t>Сва средства остварена продајом имовине у стечајном поступку или продајом стечајног дужника као правног лица, могу служити намирењу стечајних поверилаца, јер се након отварања стечајног поступка одредбе других закона не примењују, већ се примењује овај посебни закон. </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438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r>
              <a:rPr lang="sr-Cyrl-RS" b="1" dirty="0"/>
              <a:t>СУДСКА ПРАКСА</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lnSpcReduction="10000"/>
          </a:bodyPr>
          <a:lstStyle/>
          <a:p>
            <a:pPr algn="just"/>
            <a:r>
              <a:rPr lang="sr-Cyrl-RS" b="1" dirty="0"/>
              <a:t>Правно схватање:</a:t>
            </a:r>
            <a:endParaRPr lang="en-GB" dirty="0"/>
          </a:p>
          <a:p>
            <a:pPr marL="0" indent="0" algn="just">
              <a:buNone/>
            </a:pPr>
            <a:r>
              <a:rPr lang="sr-Cyrl-RS" dirty="0"/>
              <a:t>Против истог стечајног дужника може се водити више претходних стечајних поступака, али само један стечајни поступак.</a:t>
            </a:r>
            <a:endParaRPr lang="en-GB" dirty="0"/>
          </a:p>
          <a:p>
            <a:pPr marL="0" indent="0" algn="just">
              <a:buNone/>
            </a:pPr>
            <a:r>
              <a:rPr lang="sr-Cyrl-RS" dirty="0"/>
              <a:t>Уколико је против стечајног дужника поднето више предлога за покретање стечајног поступка ти поступци се не спајају.</a:t>
            </a:r>
            <a:endParaRPr lang="en-GB" dirty="0"/>
          </a:p>
          <a:p>
            <a:pPr marL="0" indent="0" algn="just">
              <a:buNone/>
            </a:pPr>
            <a:r>
              <a:rPr lang="sr-Cyrl-RS" dirty="0"/>
              <a:t>Сваки предлог за покретање стечаја се испитује посебно: уредност, надлежност, активна легитимација, стечајни разлог. Када суд донесе прву одлуку о отварању стечаја, остали предлози се одбацују.</a:t>
            </a:r>
            <a:endParaRPr lang="en-GB" dirty="0"/>
          </a:p>
          <a:p>
            <a:pPr marL="0" indent="0" algn="just">
              <a:buNone/>
            </a:pPr>
            <a:r>
              <a:rPr lang="sr-Cyrl-RS" sz="2200" i="1" dirty="0"/>
              <a:t>(Одговори на питања привредних судова који су утврђени на седницама Одељења за привредне спорове Привредног апелационог суда одржаним 18.3.2021. године и на седници Одељења за привредне преступе одржаној дана 18.3.2021. године – Судска пракса привредних судова – Билтен бр. 3/2020)</a:t>
            </a:r>
            <a:endParaRPr lang="en-US" sz="2200" i="1"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719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20000"/>
          </a:bodyPr>
          <a:lstStyle/>
          <a:p>
            <a:pPr marL="0" indent="0" algn="just">
              <a:buNone/>
            </a:pPr>
            <a:r>
              <a:rPr lang="sr-Latn-RS" dirty="0"/>
              <a:t>„</a:t>
            </a:r>
            <a:r>
              <a:rPr lang="sr-Cyrl-RS" dirty="0"/>
              <a:t>Релевантан моменат за оцену месне надлежности привредног суда за одлучивање о предлогу за покретање поступка стечаја и спровођење стечаја јесте моменат иницирања поступка. Наведено је у складу са одредбом члана 15. став 2. Закона о парничном поступку, који се на основу одредбе члана 7. Закона о стечају примењује сходно, а који прописује да ако се у току поступка промене околности на којима је заснована надлежност суда или ако тужилац смањи тужбени захтев, суд који је био надлежан у време подношења тужбе остаје и даље надлежан ако би услед ових промена био надлежан други суд исте врсте.</a:t>
            </a:r>
            <a:endParaRPr lang="en-GB" dirty="0"/>
          </a:p>
          <a:p>
            <a:pPr marL="0" indent="0" algn="just">
              <a:buNone/>
            </a:pPr>
            <a:r>
              <a:rPr lang="sr-Cyrl-RS" dirty="0"/>
              <a:t>Дакле, уколико након подношења предлога за покретање стечајног поступка, а пре отварања стечајног поступка предлагач промени седиште, поступак се наставља пред судом којем је поднет предлог.</a:t>
            </a:r>
            <a:r>
              <a:rPr lang="sr-Latn-RS" dirty="0"/>
              <a:t>“</a:t>
            </a:r>
            <a:endParaRPr lang="en-GB" dirty="0"/>
          </a:p>
          <a:p>
            <a:pPr marL="0" indent="0" algn="just">
              <a:buNone/>
            </a:pPr>
            <a:endParaRPr lang="sr-Latn-RS" sz="2200" i="1" dirty="0"/>
          </a:p>
          <a:p>
            <a:pPr marL="0" indent="0" algn="just">
              <a:buNone/>
            </a:pPr>
            <a:r>
              <a:rPr lang="sr-Cyrl-RS" sz="2200" i="1" dirty="0"/>
              <a:t>(Одговори на питања привредних судова који су утврђени на седницама Одељења за привредне спорове Привредног апелационог суда одржаним дана 19.11. и 20.11.2019. године и на седници Одељења за привредне преступе одржаној дана 20.11.2019. године – Судска пракса привредних судова – Билтен бр. 3/2019)</a:t>
            </a:r>
            <a:endParaRPr lang="en-GB" sz="2200"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1705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20000"/>
          </a:bodyPr>
          <a:lstStyle/>
          <a:p>
            <a:pPr marL="0" indent="0" algn="just">
              <a:buNone/>
            </a:pPr>
            <a:r>
              <a:rPr lang="sr-Latn-RS" dirty="0"/>
              <a:t>„</a:t>
            </a:r>
            <a:r>
              <a:rPr lang="sr-Cyrl-RS" dirty="0"/>
              <a:t>У конкретном случају је предлагач у предлогу за покретање поступка стечаја навео да има потраживање на основу правноснажног решења о противизвршењу </a:t>
            </a:r>
            <a:r>
              <a:rPr lang="sr-Cyrl-RS" dirty="0" err="1"/>
              <a:t>Ии</a:t>
            </a:r>
            <a:r>
              <a:rPr lang="sr-Cyrl-RS" dirty="0"/>
              <a:t> …. од …. године према стечајном дужнику, које није намирио у целости у поступку извршења. У таквој ситуацији постоји претпоставка трајније неспособности плаћања, па није терет доказивања на предлагачу да постоји стечајни разлог трајније неспособности плаћања, односно да доказује колико је остало </a:t>
            </a:r>
            <a:r>
              <a:rPr lang="sr-Cyrl-RS" dirty="0" err="1"/>
              <a:t>ненамирено</a:t>
            </a:r>
            <a:r>
              <a:rPr lang="sr-Cyrl-RS" dirty="0"/>
              <a:t> потраживање према стечајном дужнику и када је то потраживање доспело, већ је терет доказивања на стечајном дужнику да докаже да је потраживање у целости престало. Неспорно је да је потраживање предлагача у поступку </a:t>
            </a:r>
            <a:r>
              <a:rPr lang="sr-Cyrl-RS" dirty="0" err="1"/>
              <a:t>противизвршења</a:t>
            </a:r>
            <a:r>
              <a:rPr lang="sr-Cyrl-RS" dirty="0"/>
              <a:t> делимично намирено, односно да исто није намирено у целости. Како висина </a:t>
            </a:r>
            <a:r>
              <a:rPr lang="sr-Cyrl-RS" dirty="0" err="1"/>
              <a:t>неизмиреног</a:t>
            </a:r>
            <a:r>
              <a:rPr lang="sr-Cyrl-RS" dirty="0"/>
              <a:t> потраживања према стечајном дужнику није битна чињеница код утврђивања постојања стечајног разлога трајније неспособности плаћања, а у конкретном случају постоји претпоставка трајније неспособности плаћања у смислу члана 12 Закона о стечају, нису јасни разлози првостепеног суда којима налази да предлог за покретање поступка стечаја није основан јер предлагач није пружио доказ о тачној висини потраживања.</a:t>
            </a:r>
            <a:r>
              <a:rPr lang="sr-Latn-RS" dirty="0"/>
              <a:t>“</a:t>
            </a:r>
            <a:r>
              <a:rPr lang="sr-Cyrl-RS" dirty="0"/>
              <a:t>   </a:t>
            </a:r>
            <a:endParaRPr lang="en-GB" dirty="0"/>
          </a:p>
          <a:p>
            <a:pPr marL="0" indent="0" algn="just">
              <a:buNone/>
            </a:pPr>
            <a:endParaRPr lang="sr-Latn-RS" sz="2400" i="1" dirty="0"/>
          </a:p>
          <a:p>
            <a:pPr marL="0" indent="0" algn="just">
              <a:buNone/>
            </a:pPr>
            <a:r>
              <a:rPr lang="sr-Cyrl-RS" sz="2400" i="1" dirty="0"/>
              <a:t>(Решење Привредног апелационог суда, </a:t>
            </a:r>
            <a:r>
              <a:rPr lang="sr-Cyrl-RS" sz="2400" i="1" dirty="0" err="1"/>
              <a:t>Пвж</a:t>
            </a:r>
            <a:r>
              <a:rPr lang="sr-Cyrl-RS" sz="2400" i="1" dirty="0"/>
              <a:t> 357/2021 од 17.11.2021. године)</a:t>
            </a:r>
            <a:endParaRPr lang="en-GB" sz="2400"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275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10000"/>
          </a:bodyPr>
          <a:lstStyle/>
          <a:p>
            <a:pPr marL="0" indent="0" algn="just">
              <a:buNone/>
            </a:pPr>
            <a:r>
              <a:rPr lang="sr-Latn-RS" dirty="0"/>
              <a:t>„</a:t>
            </a:r>
            <a:r>
              <a:rPr lang="sr-Cyrl-RS" dirty="0"/>
              <a:t>Имајући у виду одредбу члана 12 и одредбу члана 60 став 3 Закона о стечају, у ситуацији када су испуњени услови из одредбе члана 12 Закона о стечају, тада првостепени суд не доноси решење којим покреће претходни поступак ради утврђивања постојања стечајног разлога, већ одмах заказује рочиште ради расправљања о постојању стечајног разлога. Супротно томе, уколико нису испуњени услови из одредбе члана 12 Закона о стечају, првостепени суд је у обавези да донесе решење којим покреће претходни поступак ради утврђивања разлога за покретање стечајног поступка. То свакако не значи да је предлагач дужан да достави доказе, у смислу одредбе члана 12 Закона о стечају да би првостепени суд могао да поступак по предлогу, већ је суд дужан да поступа у складу са чланом 60 став 1 или став 3 Закона о стечају, зависно од тога које доказе доставља предлагач и које чињенице утврди првостепени суд.</a:t>
            </a:r>
            <a:r>
              <a:rPr lang="sr-Latn-RS" dirty="0"/>
              <a:t>“</a:t>
            </a:r>
            <a:r>
              <a:rPr lang="sr-Cyrl-RS" dirty="0"/>
              <a:t>   </a:t>
            </a:r>
            <a:endParaRPr lang="en-GB" dirty="0"/>
          </a:p>
          <a:p>
            <a:pPr marL="0" indent="0" algn="just">
              <a:buNone/>
            </a:pPr>
            <a:endParaRPr lang="sr-Latn-RS" sz="2200" i="1" dirty="0"/>
          </a:p>
          <a:p>
            <a:pPr marL="0" indent="0" algn="just">
              <a:buNone/>
            </a:pPr>
            <a:r>
              <a:rPr lang="sr-Cyrl-RS" sz="2200" i="1" dirty="0"/>
              <a:t>(Решење Привредног апелационог суда, </a:t>
            </a:r>
            <a:r>
              <a:rPr lang="sr-Cyrl-RS" sz="2200" i="1" dirty="0" err="1"/>
              <a:t>Пвж</a:t>
            </a:r>
            <a:r>
              <a:rPr lang="sr-Cyrl-RS" sz="2200" i="1" dirty="0"/>
              <a:t> 177/2020 од 4.6.2020. године)</a:t>
            </a:r>
            <a:endParaRPr lang="en-GB" sz="2200"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2246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lgn="just">
              <a:buNone/>
            </a:pPr>
            <a:r>
              <a:rPr lang="sr-Latn-RS" dirty="0"/>
              <a:t>„</a:t>
            </a:r>
            <a:r>
              <a:rPr lang="sr-Cyrl-RS" dirty="0"/>
              <a:t>Када се предлагач не позове на испуњеност претпоставке трајније неспособности плаћања нема основа да га суд позива да достави доказе да није могао у судском и пореском поступку спроведеном у Републици Србији намирити своје новчано потраживање било којим средством извршења.</a:t>
            </a:r>
            <a:r>
              <a:rPr lang="sr-Latn-RS" dirty="0"/>
              <a:t>“</a:t>
            </a:r>
            <a:endParaRPr lang="en-GB" dirty="0"/>
          </a:p>
          <a:p>
            <a:pPr marL="0" indent="0" algn="just">
              <a:buNone/>
            </a:pPr>
            <a:endParaRPr lang="sr-Latn-RS" i="1" dirty="0"/>
          </a:p>
          <a:p>
            <a:pPr marL="0" indent="0" algn="just">
              <a:buNone/>
            </a:pPr>
            <a:r>
              <a:rPr lang="sr-Cyrl-RS" sz="2000" i="1" dirty="0"/>
              <a:t>(Решење Привредног апелационог суда, </a:t>
            </a:r>
            <a:r>
              <a:rPr lang="sr-Cyrl-RS" sz="2000" i="1" dirty="0" err="1"/>
              <a:t>Пвж</a:t>
            </a:r>
            <a:r>
              <a:rPr lang="sr-Cyrl-RS" sz="2000" i="1" dirty="0"/>
              <a:t> 604/2018 од 15.11.2018. године – Судска пракса привредних судова, Билтен бр. 1/2019)</a:t>
            </a:r>
            <a:endParaRPr lang="en-GB" sz="2000"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3593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70000" lnSpcReduction="20000"/>
          </a:bodyPr>
          <a:lstStyle/>
          <a:p>
            <a:pPr marL="0" indent="0" algn="just">
              <a:buNone/>
            </a:pPr>
            <a:r>
              <a:rPr lang="sr-Latn-RS" dirty="0"/>
              <a:t>„</a:t>
            </a:r>
            <a:r>
              <a:rPr lang="sr-Cyrl-RS" dirty="0"/>
              <a:t>Одбор поверилаца врши избор најбољег понуђача искључиво са листе достављених понуда и не може позивати друге понуђаче да доставе понуде, нити налагати стечајном управнику да понови објављивање огласа. У случају да одбор поверилаца не донесе одлуку у року од осам дана од дана достављања, избор понуђача врши стечајни управник, применом истих критеријума. </a:t>
            </a:r>
            <a:endParaRPr lang="en-GB" dirty="0"/>
          </a:p>
          <a:p>
            <a:pPr marL="0" indent="0" algn="just">
              <a:buNone/>
            </a:pPr>
            <a:r>
              <a:rPr lang="sr-Cyrl-RS" dirty="0"/>
              <a:t>Из цитираних одредби произилази да се избор проценитеља врши у наведеном, прописаном поступку и да није реч о овлашћењу нити дужности стечајног судије из члана 18. став 1. тачка 10. у вези с чланом 27. став 5. Закона о стечају. Надлежност судије је прописана само у погледу одлучивања о примедбама на извршену процену, на основу члана 132. став 3. Закона о стечају, којим је прописано да одбор поверилаца, разлучни поверилац и заложни поверилац овлашћени су да уложе примедбу на процену из става 2. овог члана у року од 15 дана од дана пријема, у ком случају ће суд, на основу савесне и брижљиве оцене, закључком утврдити целисходност предложеног начина продаје и одговарајући део купопродајне цене на којем разлучни, односно заложни поверилац има право приоритетног намирења у складу са чланом 133. став 12. овог закона.</a:t>
            </a:r>
            <a:r>
              <a:rPr lang="sr-Latn-RS" dirty="0"/>
              <a:t>“</a:t>
            </a:r>
            <a:endParaRPr lang="en-GB" dirty="0"/>
          </a:p>
          <a:p>
            <a:pPr marL="0" indent="0" algn="just">
              <a:buNone/>
            </a:pPr>
            <a:endParaRPr lang="sr-Latn-RS" i="1" dirty="0"/>
          </a:p>
          <a:p>
            <a:pPr marL="0" indent="0" algn="just">
              <a:buNone/>
            </a:pPr>
            <a:r>
              <a:rPr lang="sr-Cyrl-RS" i="1" dirty="0"/>
              <a:t>(Одговори на питања привредних судова који су утврђени на седницама Одељења за привредне спорове Привредног апелационог суда одржаним дана 19.11. и 20.11.2019. године и на седници Одељења за привредне преступе одржаној дана 20.11.2019. године – Судска пракса привредних судова – Билтен бр. 3/2019)</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583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lgn="just">
              <a:buNone/>
            </a:pPr>
            <a:r>
              <a:rPr lang="sr-Latn-RS" dirty="0"/>
              <a:t>„</a:t>
            </a:r>
            <a:r>
              <a:rPr lang="sr-Cyrl-RS" dirty="0"/>
              <a:t>Након продаје имовине стечајног дужника на којој постоји уписано</a:t>
            </a:r>
            <a:r>
              <a:rPr lang="sr-Latn-RS" dirty="0"/>
              <a:t> </a:t>
            </a:r>
            <a:r>
              <a:rPr lang="sr-Cyrl-RS" dirty="0" err="1"/>
              <a:t>разлучно</a:t>
            </a:r>
            <a:r>
              <a:rPr lang="sr-Cyrl-RS" dirty="0"/>
              <a:t> право стечајни судија доноси решење о намирењу разлучних поверилаца које је услов за исплату, против ког решења је дозвољена жалба. Саставни део наведеног решења је и обрачун стечајног управника за исплату разлучним повериоцима.</a:t>
            </a:r>
            <a:r>
              <a:rPr lang="sr-Latn-RS" dirty="0"/>
              <a:t>“</a:t>
            </a:r>
            <a:endParaRPr lang="en-GB" dirty="0"/>
          </a:p>
          <a:p>
            <a:pPr algn="just"/>
            <a:endParaRPr lang="sr-Latn-RS" i="1" dirty="0"/>
          </a:p>
          <a:p>
            <a:pPr marL="0" indent="0" algn="just">
              <a:buNone/>
            </a:pPr>
            <a:r>
              <a:rPr lang="sr-Cyrl-RS" sz="2000" i="1" dirty="0"/>
              <a:t>(Решење Привредног апелационог суда, </a:t>
            </a:r>
            <a:r>
              <a:rPr lang="sr-Cyrl-RS" sz="2000" i="1" dirty="0" err="1"/>
              <a:t>Пвж</a:t>
            </a:r>
            <a:r>
              <a:rPr lang="sr-Cyrl-RS" sz="2000" i="1" dirty="0"/>
              <a:t> 243/2022 од 7.12.2022. године – Билтен судске праксе Привредног апелационог суда бр. 4/2022)</a:t>
            </a:r>
            <a:endParaRPr lang="en-GB" sz="2000"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7582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lgn="just">
              <a:buNone/>
            </a:pPr>
            <a:r>
              <a:rPr lang="sr-Latn-RS" dirty="0"/>
              <a:t>„</a:t>
            </a:r>
            <a:r>
              <a:rPr lang="sr-Cyrl-RS" dirty="0"/>
              <a:t>Намирење разлучних поверилаца врши се  из износа који се добија када се бруто остварена купопродајна цена, добијена уновчењем имовине под разлучним правом умањи се за износ трошкови продаје прописаних одредбом члана 133. став 9. Закона о стечају, која укључује и награду стечајног управника код намирења разлучних поверилаца, а преостали износ распоређује се разлучним повериоцима у складу са њиховим међусобним правом приоритета.</a:t>
            </a:r>
            <a:r>
              <a:rPr lang="sr-Latn-RS" dirty="0"/>
              <a:t>“</a:t>
            </a:r>
            <a:endParaRPr lang="en-GB" dirty="0"/>
          </a:p>
          <a:p>
            <a:pPr marL="0" indent="0" algn="just">
              <a:buNone/>
            </a:pPr>
            <a:endParaRPr lang="sr-Latn-RS" i="1" dirty="0"/>
          </a:p>
          <a:p>
            <a:pPr marL="0" indent="0" algn="just">
              <a:buNone/>
            </a:pPr>
            <a:r>
              <a:rPr lang="sr-Cyrl-RS" sz="2000" i="1" dirty="0"/>
              <a:t>(Решење Привредног апелационог суда, </a:t>
            </a:r>
            <a:r>
              <a:rPr lang="sr-Cyrl-RS" sz="2000" i="1" dirty="0" err="1"/>
              <a:t>Пвж</a:t>
            </a:r>
            <a:r>
              <a:rPr lang="sr-Cyrl-RS" sz="2000" i="1" dirty="0"/>
              <a:t> 419/2020 од 3.12.2022. године – Судска пракса привредних судова – Билтен бр. 4/2020)</a:t>
            </a:r>
            <a:endParaRPr lang="en-GB" sz="2000"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38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70000" lnSpcReduction="20000"/>
          </a:bodyPr>
          <a:lstStyle/>
          <a:p>
            <a:pPr marL="0" indent="0" algn="just">
              <a:buNone/>
            </a:pPr>
            <a:r>
              <a:rPr lang="sr-Latn-RS" dirty="0"/>
              <a:t>„</a:t>
            </a:r>
            <a:r>
              <a:rPr lang="sr-Cyrl-RS" dirty="0"/>
              <a:t>Из наведених законских одредби јасно и недвосмислено произилази да се сви трошкови настали као трошкови потребни за уновчење имовине која представља предмет обезбеђења, као и награда стечајном управнику, наплаћују првенствено из добијене цене, а да се из остатка исплаћују разлучни повериоци. Стога није било места да стечајни управник износ утврђеног разлучног потраживања умањује за износ трошкова, као што је то учинио у тачки III – ''утврђени износ за намирење разлучних поверилаца'' Обрачуна за намирење разлучних поверилаца, јер закон прописује да се трошкови наплаћују из остварене цене. Дакле, бруто остварена купопродајна цена, добијена уновчењем имовине под разлучним правом умањује се за износ трошкова прописаних одредбом члана 133. став 9. Закона о стечају, која укључује и награду стечајног управника код намирења разлучних поверилаца, а преостали износ распоређује се разлучним повериоцима у складу са њиховим међусобним правом приоритета. Надаље, ниједном одредбом Закона о стечају није прописано да се разлучним повериоцима исплаћује као </a:t>
            </a:r>
            <a:r>
              <a:rPr lang="sr-Cyrl-RS" dirty="0" err="1"/>
              <a:t>разлучно</a:t>
            </a:r>
            <a:r>
              <a:rPr lang="sr-Cyrl-RS" dirty="0"/>
              <a:t> потраживање процентуални износ остварене купопродајне цене у односу на процењену вредност непокретности. Штавише, таквим поступањем директно се вређа начело једнаког третмана и равноправности из одредбе члана 4. Закона о стечају, и мимом законом прописане процедуре дира се у коначну листу која има обавезујући карактер, а којом је повериоцима признато као </a:t>
            </a:r>
            <a:r>
              <a:rPr lang="sr-Cyrl-RS" dirty="0" err="1"/>
              <a:t>разлучно</a:t>
            </a:r>
            <a:r>
              <a:rPr lang="sr-Cyrl-RS" dirty="0"/>
              <a:t> потраживање у тачно одређеном износу, а не процентуално у односу остварене купопродајне цене у односу на процењену вредност непокретности.</a:t>
            </a:r>
            <a:r>
              <a:rPr lang="sr-Latn-RS" dirty="0"/>
              <a:t>“</a:t>
            </a:r>
            <a:endParaRPr lang="en-GB" dirty="0"/>
          </a:p>
          <a:p>
            <a:pPr marL="0" indent="0" algn="just">
              <a:buNone/>
            </a:pPr>
            <a:endParaRPr lang="sr-Latn-RS" i="1" dirty="0"/>
          </a:p>
          <a:p>
            <a:pPr marL="0" indent="0" algn="just">
              <a:buNone/>
            </a:pPr>
            <a:r>
              <a:rPr lang="sr-Cyrl-RS" i="1" dirty="0"/>
              <a:t>(Решење Привредног апелационог суда, </a:t>
            </a:r>
            <a:r>
              <a:rPr lang="sr-Cyrl-RS" i="1" dirty="0" err="1"/>
              <a:t>Пвж</a:t>
            </a:r>
            <a:r>
              <a:rPr lang="sr-Cyrl-RS" i="1" dirty="0"/>
              <a:t> 419/2020 од 3.12.2022. године)</a:t>
            </a:r>
            <a:endParaRPr lang="en-GB"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4061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r>
              <a:rPr lang="sr-Cyrl-RS" b="1" dirty="0"/>
              <a:t>СТВАРНА И МЕСНА НАДЛЕЖНОСТ СУДА:</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514350" indent="-514350" algn="just">
              <a:buAutoNum type="arabicPeriod"/>
            </a:pPr>
            <a:r>
              <a:rPr lang="sr-Cyrl-RS" dirty="0"/>
              <a:t>Промена седишта дужника током претходног стечајног поступка</a:t>
            </a:r>
          </a:p>
          <a:p>
            <a:pPr marL="514350" indent="-514350" algn="just">
              <a:buAutoNum type="arabicPeriod"/>
            </a:pPr>
            <a:r>
              <a:rPr lang="sr-Cyrl-RS" dirty="0"/>
              <a:t>Предлог за покретање стечаја са више предлагача</a:t>
            </a:r>
          </a:p>
          <a:p>
            <a:pPr marL="514350" indent="-514350" algn="just">
              <a:buAutoNum type="arabicPeriod"/>
            </a:pPr>
            <a:r>
              <a:rPr lang="sr-Cyrl-RS" dirty="0"/>
              <a:t>Више „истовремено“ поднетих предлога за покретање стечаја</a:t>
            </a:r>
          </a:p>
          <a:p>
            <a:pPr marL="514350" indent="-514350" algn="just">
              <a:buAutoNum type="arabicPeriod"/>
            </a:pPr>
            <a:r>
              <a:rPr lang="sr-Cyrl-RS" dirty="0"/>
              <a:t>Спајање и раздвајање поднетих предлога за покретање стечајног поступка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044592"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72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77500" lnSpcReduction="20000"/>
          </a:bodyPr>
          <a:lstStyle/>
          <a:p>
            <a:pPr marL="0" indent="0" algn="just">
              <a:buNone/>
            </a:pPr>
            <a:r>
              <a:rPr lang="sr-Latn-RS" dirty="0"/>
              <a:t>„</a:t>
            </a:r>
            <a:r>
              <a:rPr lang="sr-Cyrl-RS" dirty="0"/>
              <a:t>Међутим, закључак првостепеног суда не може се прихватити као правно исправан. Одредбом члана 49. став 3. Закона о стечају  прописано је да разлучна права стечена извршењем или обезбеђењем за последњих 60 дана пре дана отварања стечајног поступка ради принудног намирења или обезбеђења престају да важе и такви повериоци нису разлучни повериоци. На основу </a:t>
            </a:r>
            <a:r>
              <a:rPr lang="sr-Cyrl-RS" i="1" dirty="0"/>
              <a:t>решења стечајног судије</a:t>
            </a:r>
            <a:r>
              <a:rPr lang="sr-Cyrl-RS" dirty="0"/>
              <a:t>, надлежни орган који води одговарајуће јавне књиге, дужан је да изврши брисање овако стечених разлучних права. Са друге стране, одредбом члана 18. став 1. тачка 10. Закона о стечају  прописано је да стечајни судија доноси друге одлуке и предузима друге радње одређене овим законом. Следом реченог произилази да, супротно закључку првостепеног суда, управо је стечајни судија тај који решењем констатује да разлучна права стечена извршењем или обезбеђењем за последњих 60 дана пре дана отварања стечајног поступка, ради принудног намирења или обезбеђења, престају да важе и да је исто решење исправа на основу које ће  катастар извршити брисање. Стога се не може прихватити навод образложења побијане одлуке да о томе одлучује стечајни управник изјашњавањем на испитном рочишту тако што би наведено потраживање оспорио. Управо обрнуто, на основу одлуке стечајног судије и брисања разлучног права, стечајни управник ће се на рочишту изјаснити тако што наведено право на одвојено намирење неће признати.</a:t>
            </a:r>
            <a:r>
              <a:rPr lang="sr-Latn-RS" dirty="0"/>
              <a:t>“</a:t>
            </a:r>
            <a:endParaRPr lang="en-GB" dirty="0"/>
          </a:p>
          <a:p>
            <a:pPr marL="0" indent="0" algn="just">
              <a:buNone/>
            </a:pPr>
            <a:endParaRPr lang="sr-Latn-RS" i="1" dirty="0"/>
          </a:p>
          <a:p>
            <a:pPr marL="0" indent="0" algn="just">
              <a:buNone/>
            </a:pPr>
            <a:r>
              <a:rPr lang="sr-Cyrl-RS" sz="2600" i="1" dirty="0"/>
              <a:t>(Решење Привредног апелационог суда, </a:t>
            </a:r>
            <a:r>
              <a:rPr lang="sr-Cyrl-RS" sz="2600" i="1" dirty="0" err="1"/>
              <a:t>Пвж</a:t>
            </a:r>
            <a:r>
              <a:rPr lang="sr-Cyrl-RS" sz="2600" i="1" dirty="0"/>
              <a:t> 341/2022 од 19.10.2022. године)</a:t>
            </a:r>
            <a:endParaRPr lang="en-GB" sz="2600"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528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lgn="just">
              <a:buNone/>
            </a:pPr>
            <a:r>
              <a:rPr lang="sr-Latn-RS" dirty="0"/>
              <a:t>„</a:t>
            </a:r>
            <a:r>
              <a:rPr lang="sr-Cyrl-RS" dirty="0"/>
              <a:t>Из одредбе члана 133</a:t>
            </a:r>
            <a:r>
              <a:rPr lang="sr-Latn-RS" dirty="0"/>
              <a:t>.</a:t>
            </a:r>
            <a:r>
              <a:rPr lang="sr-Cyrl-RS" dirty="0"/>
              <a:t> став 11</a:t>
            </a:r>
            <a:r>
              <a:rPr lang="sr-Latn-RS" dirty="0"/>
              <a:t>.</a:t>
            </a:r>
            <a:r>
              <a:rPr lang="sr-Cyrl-RS" dirty="0"/>
              <a:t> Закона о стечају следи да се износ за исплату разлучних поверилаца добија умањењем остварене цене за износ трошкова продаје и награде стечајног управника. У сваком конкретном случају се цени који се трошкови могу сматрати потребним за уновчење имовине која је предмет обезбеђења разлучних поверилаца, па сви трошкови настали као трошкови потребни за уновчење имовине која представља предмет обезбеђења, трошкови продаје, законске обавезе, наплаћују се првенствено из добијене цене, а остатак се исплаћује разлучном повериоцу.</a:t>
            </a:r>
            <a:r>
              <a:rPr lang="sr-Latn-RS" dirty="0"/>
              <a:t>“</a:t>
            </a:r>
            <a:endParaRPr lang="en-GB" dirty="0"/>
          </a:p>
          <a:p>
            <a:pPr marL="0" indent="0" algn="just">
              <a:buNone/>
            </a:pPr>
            <a:endParaRPr lang="sr-Latn-RS" sz="2000" i="1" dirty="0"/>
          </a:p>
          <a:p>
            <a:pPr marL="0" indent="0" algn="just">
              <a:buNone/>
            </a:pPr>
            <a:r>
              <a:rPr lang="sr-Cyrl-RS" sz="2000" i="1" dirty="0"/>
              <a:t>(Решење Привредног апелационог суда, </a:t>
            </a:r>
            <a:r>
              <a:rPr lang="sr-Cyrl-RS" sz="2000" i="1" dirty="0" err="1"/>
              <a:t>Пвж</a:t>
            </a:r>
            <a:r>
              <a:rPr lang="sr-Cyrl-RS" sz="2000" i="1" dirty="0"/>
              <a:t> 294/2023 од 20.9.2023. године)</a:t>
            </a:r>
            <a:endParaRPr lang="en-GB" sz="2000"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491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lgn="just">
              <a:buNone/>
            </a:pPr>
            <a:r>
              <a:rPr lang="sr-Latn-RS" dirty="0"/>
              <a:t>„</a:t>
            </a:r>
            <a:r>
              <a:rPr lang="sr-Cyrl-RS" dirty="0"/>
              <a:t>Стечајни управник је дужан да у поступку продаје имовине стечајног дужника, у обавештењу о намери продаје и  у огласу, означи шта продаје, наведе правне и техничке карактеристике предмета продаје, као и да обавести потенцијалне купце о свим недостацима на имовини, који су му познати у тренутку продаје.</a:t>
            </a:r>
            <a:r>
              <a:rPr lang="sr-Latn-RS" dirty="0"/>
              <a:t>“</a:t>
            </a:r>
            <a:endParaRPr lang="en-GB" dirty="0"/>
          </a:p>
          <a:p>
            <a:pPr marL="0" indent="0" algn="just">
              <a:buNone/>
            </a:pPr>
            <a:endParaRPr lang="sr-Latn-RS" i="1" dirty="0"/>
          </a:p>
          <a:p>
            <a:pPr marL="0" indent="0" algn="just">
              <a:buNone/>
            </a:pPr>
            <a:r>
              <a:rPr lang="sr-Cyrl-RS" sz="2000" i="1" dirty="0"/>
              <a:t>(Одговори на питања привредних судова који су утврђени на седницама Одељења за привредне спорове Привредног апелационог суда одржаним 18.3.2021. године и на седници Одељења за привредне преступе одржаној дана 18.3.2021. године – Судска пракса привредних судова – Билтен бр. 3/2020)</a:t>
            </a:r>
            <a:endParaRPr lang="en-GB" sz="2000"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6403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20000"/>
          </a:bodyPr>
          <a:lstStyle/>
          <a:p>
            <a:pPr marL="0" indent="0" algn="just">
              <a:buNone/>
            </a:pPr>
            <a:r>
              <a:rPr lang="sr-Latn-RS" dirty="0"/>
              <a:t>„</a:t>
            </a:r>
            <a:r>
              <a:rPr lang="sr-Cyrl-RS" dirty="0"/>
              <a:t>Из цитираних законских одредби произилази да се уновчење може вршити само на начин и методом који су прописани законом о стечају. Приликом уновчења имовине морају се следити императивне одредбе Закон о стечају, будући да се једино на такав начин остварује</a:t>
            </a:r>
            <a:r>
              <a:rPr lang="sr-Cyrl-RS" b="1" dirty="0"/>
              <a:t> </a:t>
            </a:r>
            <a:r>
              <a:rPr lang="sr-Cyrl-RS" dirty="0"/>
              <a:t>циљ поступка стечаја као најповољније колективно намирење стечајних поверилаца остваривањем највеће могуће вредности стечајног дужника, односно његове имовине, и поштује начело </a:t>
            </a:r>
            <a:r>
              <a:rPr lang="sr-Cyrl-RS" dirty="0" err="1"/>
              <a:t>императивности</a:t>
            </a:r>
            <a:r>
              <a:rPr lang="sr-Cyrl-RS" dirty="0"/>
              <a:t> из члана 7. које прописује да стечајни поступак се спроводи по одредбама овог закона а којим законом није другачије одређено. Дакле, приликом уновчења имовине мора се следити процедура прописана Законом о стечају и националним стандардом управном и стечајном масом. Са друге стране, будући да је решење суда (а не купопродајни уговор) којим се констатује да је извршена продаја основ за стицање права купца, пре него што такво решење донесе стечајни судија је дужан да цени да ли је поступак продаје спроведен у складу са законом и националним стандардом.</a:t>
            </a:r>
            <a:r>
              <a:rPr lang="sr-Latn-RS" dirty="0"/>
              <a:t>“</a:t>
            </a:r>
            <a:endParaRPr lang="en-GB" dirty="0"/>
          </a:p>
          <a:p>
            <a:pPr marL="0" indent="0" algn="just">
              <a:buNone/>
            </a:pPr>
            <a:endParaRPr lang="sr-Latn-RS" i="1" dirty="0"/>
          </a:p>
          <a:p>
            <a:pPr marL="0" indent="0" algn="just">
              <a:buNone/>
            </a:pPr>
            <a:r>
              <a:rPr lang="sr-Cyrl-RS" sz="2200" i="1" dirty="0"/>
              <a:t>(Решење Привредног апелационог суда, </a:t>
            </a:r>
            <a:r>
              <a:rPr lang="sr-Cyrl-RS" sz="2200" i="1" dirty="0" err="1"/>
              <a:t>Пвж</a:t>
            </a:r>
            <a:r>
              <a:rPr lang="sr-Cyrl-RS" sz="2200" i="1" dirty="0"/>
              <a:t> 290/2023 од 24.8.2023. године)</a:t>
            </a:r>
            <a:endParaRPr lang="en-GB" sz="2200"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792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77500" lnSpcReduction="20000"/>
          </a:bodyPr>
          <a:lstStyle/>
          <a:p>
            <a:pPr marL="0" indent="0" algn="just">
              <a:buNone/>
            </a:pPr>
            <a:r>
              <a:rPr lang="sr-Latn-RS" dirty="0"/>
              <a:t>„</a:t>
            </a:r>
            <a:r>
              <a:rPr lang="sr-Cyrl-RS" dirty="0"/>
              <a:t>Чланом 136. став 5. Закона о стечају је прописано да у случају када је стечајни дужник продат као правно лице, разлучни и заложни повериоци који су имали обезбеђено право на било ком делу имовине стечајног дужника имају право приоритета у деоби средстава остварених продајом, према рангу приоритета који су стекли у складу са законом, а сразмерно процењеном учешћу вредности имовине која је предмет обезбеђеног права у односу на процењену вредност правног лица. Ставом 6. је прописано да за потраживања према стечајном дужнику која су настала до обуставе стечајног поступка ни стечајни дужник ни његов купац не одговарају повериоцима.</a:t>
            </a:r>
            <a:endParaRPr lang="en-GB" dirty="0"/>
          </a:p>
          <a:p>
            <a:pPr marL="0" indent="0" algn="just">
              <a:buNone/>
            </a:pPr>
            <a:r>
              <a:rPr lang="sr-Cyrl-RS" dirty="0"/>
              <a:t>Када се стечајни дужник прода као правно лице, без обзира да ли има или не заложних поверилаца и без обзира што су забране отуђења по правноснажном решењу суда о одређивању привремене мере уписане пре отварања поступка стечаја, постоји обавеза стечајног судије да донесе решење којим се налаже брисање свих терета насталих пре извршене продаје јер се на купца у поступку стечаја имовина преноси без терета.</a:t>
            </a:r>
            <a:endParaRPr lang="en-GB" dirty="0"/>
          </a:p>
          <a:p>
            <a:pPr marL="0" indent="0" algn="just">
              <a:buNone/>
            </a:pPr>
            <a:r>
              <a:rPr lang="sr-Cyrl-RS" dirty="0"/>
              <a:t>Стечајни судија је у обавези да након продаје стечајног дужника као правног лица, уколико утврди да у оквиру продатог стечајног дужника као правног лица постоји имовина на којој је конституисано заложно право, донесе решење којим ће наложити брисање свих терета.</a:t>
            </a:r>
            <a:r>
              <a:rPr lang="sr-Latn-RS" dirty="0"/>
              <a:t>“</a:t>
            </a:r>
            <a:r>
              <a:rPr lang="sr-Cyrl-RS" dirty="0"/>
              <a:t> </a:t>
            </a:r>
            <a:endParaRPr lang="sr-Latn-RS" dirty="0"/>
          </a:p>
          <a:p>
            <a:pPr marL="0" indent="0" algn="just">
              <a:buNone/>
            </a:pPr>
            <a:endParaRPr lang="sr-Latn-RS" sz="2600" i="1" dirty="0"/>
          </a:p>
          <a:p>
            <a:pPr marL="0" indent="0" algn="just">
              <a:buNone/>
            </a:pPr>
            <a:r>
              <a:rPr lang="sr-Cyrl-RS" sz="2600" i="1" dirty="0"/>
              <a:t>(Решење Привредног апелационог суда, </a:t>
            </a:r>
            <a:r>
              <a:rPr lang="sr-Cyrl-RS" sz="2600" i="1" dirty="0" err="1"/>
              <a:t>Пвж</a:t>
            </a:r>
            <a:r>
              <a:rPr lang="sr-Cyrl-RS" sz="2600" i="1" dirty="0"/>
              <a:t> 563/2019 од 5.12.2019. године)</a:t>
            </a:r>
            <a:endParaRPr lang="en-GB" sz="2600"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0478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20000"/>
          </a:bodyPr>
          <a:lstStyle/>
          <a:p>
            <a:pPr marL="0" indent="0" algn="just">
              <a:buNone/>
            </a:pPr>
            <a:r>
              <a:rPr lang="sr-Latn-RS" dirty="0"/>
              <a:t>„</a:t>
            </a:r>
            <a:r>
              <a:rPr lang="sr-Cyrl-RS" dirty="0"/>
              <a:t>Правилник о утврђивању националних стандарда о управљању стечајном масом („Службени гласник РС“, бр. 13/2010) у Националном стандарду број 5- Национални стандард о начину и поступку уновчења имовине стечајног дужника, у одељку V став 16, прописује обавезу стечајног управника да, у поступку продаје јавним надметањем, са проглашеним купцем састави уговор о купопродаји, а на такву обавезу упућује и одељак VI став 12 истог стандарда, у коме је наведено да је проглашени купац у поступку продаје јавим прикупљањем понуда дужан да уплати цео износ купопродајне цене у року који не може бити краћи од осам, нити дужи од 30 дана од дана потписивања уговора о купопродаји, из чега произилази да је стечајни управник дужан да стечајном судији, уз подношење захтева за доношење решења којим се констатује извршена продаја имовине, треба да поднесе и закључен уговор о купопродаји имовине која је била предмет продаје. Наведени уговор не мора бити  оверен код надлежног органа, с обзиром да не представља основ за упис права својине купца.</a:t>
            </a:r>
            <a:r>
              <a:rPr lang="sr-Latn-RS" dirty="0"/>
              <a:t>“</a:t>
            </a:r>
            <a:endParaRPr lang="en-GB" dirty="0"/>
          </a:p>
          <a:p>
            <a:pPr marL="0" indent="0" algn="just">
              <a:buNone/>
            </a:pPr>
            <a:endParaRPr lang="sr-Latn-RS" sz="2400" i="1" dirty="0"/>
          </a:p>
          <a:p>
            <a:pPr marL="0" indent="0" algn="just">
              <a:buNone/>
            </a:pPr>
            <a:r>
              <a:rPr lang="sr-Cyrl-RS" sz="2400" i="1" dirty="0"/>
              <a:t>(Одговори на питања привредних судова који су утврђени на седницама Одељења за привредне спорове Привредног апелационог суда одржаним 8.11.2018. и 9.11.2018. године и на седници Одељења за привредне преступе одржаној дана 5.12.2018. године – Судска пракса привредних судова – Билтен бр. 4/2018)</a:t>
            </a:r>
            <a:endParaRPr lang="en-GB" sz="2400"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373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62500" lnSpcReduction="20000"/>
          </a:bodyPr>
          <a:lstStyle/>
          <a:p>
            <a:pPr marL="0" indent="0" algn="just">
              <a:buNone/>
            </a:pPr>
            <a:r>
              <a:rPr lang="sr-Latn-RS" dirty="0"/>
              <a:t>„</a:t>
            </a:r>
            <a:r>
              <a:rPr lang="sr-Cyrl-RS" dirty="0"/>
              <a:t>Према одредби члана 3. став 1. Закона о промету непокретности („Службени гласник РС“, бр. 93/14, 121/14 и 6/15), преносом права својине на згради, односно другом грађевинском објекту, истовремено се преноси право својине на земљишту на коме се зграда налази, као и на земљишту које служи за редовну употребу зграде. Закон о промету непокретности није дозволио да се раздвоји право својине на објекту од права коришћења на земљишту. Ставом 2. прописано је да земљиште које служи за редовну употребу зграде утврђује се уговором о промету непокретности, а ако то није уговорено, примењују се правила предвиђена прописима о планирању и изградњи којима се дефинише земљиште које служи за редовну употребу зграде. Ставом 3. прописано је да преносом права својине на згради изграђеној на земљишту на коме власник зграде нема право својине, већ само право коришћења или право закупа, преноси се и право коришћења или право закупа на земљишту на коме се зграда налази, као и на земљишту које служи за редовну употребу зграде.</a:t>
            </a:r>
            <a:endParaRPr lang="en-GB" dirty="0"/>
          </a:p>
          <a:p>
            <a:pPr marL="0" indent="0" algn="just">
              <a:buNone/>
            </a:pPr>
            <a:r>
              <a:rPr lang="sr-Cyrl-RS" dirty="0"/>
              <a:t>Из наведене одредбе може се закључити да ће у решењу бити наложен и упис и „других права стечених продајом“, а не само својине, из чега произилази да се ради и о праву коришћења на земљишту испод објекта, односно земљишту за редовну употребу објекта. </a:t>
            </a:r>
            <a:endParaRPr lang="en-GB" dirty="0"/>
          </a:p>
          <a:p>
            <a:pPr marL="0" indent="0" algn="just">
              <a:buNone/>
            </a:pPr>
            <a:r>
              <a:rPr lang="sr-Cyrl-RS" dirty="0"/>
              <a:t>У тој ситуацији стечајни управник може пре излагања продаји објекта у власништву стечајног дужника, преко стручног лица одговарајуће струке утврдити површину земљишта за редовну употребу објекта и  налаз о томе уврстити у продајну документацију у којој је садржана и процена вредности имовине која је предмет продаје, што ће бити предмет оглашавања.</a:t>
            </a:r>
            <a:r>
              <a:rPr lang="sr-Latn-RS" dirty="0"/>
              <a:t>“</a:t>
            </a:r>
            <a:endParaRPr lang="en-GB" dirty="0"/>
          </a:p>
          <a:p>
            <a:pPr marL="0" indent="0" algn="just">
              <a:buNone/>
            </a:pPr>
            <a:endParaRPr lang="sr-Latn-RS" i="1" dirty="0"/>
          </a:p>
          <a:p>
            <a:pPr marL="0" indent="0" algn="just">
              <a:buNone/>
            </a:pPr>
            <a:r>
              <a:rPr lang="sr-Cyrl-RS" i="1" dirty="0"/>
              <a:t>(Одговори на питања привредних судова који су утврђени на седницама Одељења за привредне спорове Привредног апелационог суда одржаним 22.11. и 23.11.2022. године и на седници Одељења за привредне преступе одржаној дана 24.11.2022. године – Судска пракса привредних судова – Билтен бр. 3/2022)</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2919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70000" lnSpcReduction="20000"/>
          </a:bodyPr>
          <a:lstStyle/>
          <a:p>
            <a:pPr marL="0" indent="0" algn="just">
              <a:buNone/>
            </a:pPr>
            <a:r>
              <a:rPr lang="sr-Latn-RS" dirty="0"/>
              <a:t>„</a:t>
            </a:r>
            <a:r>
              <a:rPr lang="sr-Cyrl-RS" dirty="0"/>
              <a:t>Из цитираних одредби произлази да титулар права службености нема својство ни разлучног, ни заложног повериоца у  стечајном поступку, иако је његово стварно право, у смислу одредбе члана 60. став 1. Закона о државном премеру и катастру, уписано у катастар непокретности. </a:t>
            </a:r>
            <a:endParaRPr lang="en-GB" dirty="0"/>
          </a:p>
          <a:p>
            <a:pPr marL="0" indent="0" algn="just">
              <a:buNone/>
            </a:pPr>
            <a:r>
              <a:rPr lang="sr-Cyrl-RS" dirty="0"/>
              <a:t>Поред наведеног, одредба члана 58. Закона о основама </a:t>
            </a:r>
            <a:r>
              <a:rPr lang="sr-Cyrl-RS" dirty="0" err="1"/>
              <a:t>својинскоправних</a:t>
            </a:r>
            <a:r>
              <a:rPr lang="sr-Cyrl-RS" dirty="0"/>
              <a:t> односа прописује да стварна службеност престаје ако се власник </a:t>
            </a:r>
            <a:r>
              <a:rPr lang="sr-Cyrl-RS" dirty="0" err="1"/>
              <a:t>послужног</a:t>
            </a:r>
            <a:r>
              <a:rPr lang="sr-Cyrl-RS" dirty="0"/>
              <a:t> добра противи њеном вршењу, а власник </a:t>
            </a:r>
            <a:r>
              <a:rPr lang="sr-Cyrl-RS" dirty="0" err="1"/>
              <a:t>повласног</a:t>
            </a:r>
            <a:r>
              <a:rPr lang="sr-Cyrl-RS" dirty="0"/>
              <a:t> добра три узастопне године није вршио своје право, да власник </a:t>
            </a:r>
            <a:r>
              <a:rPr lang="sr-Cyrl-RS" dirty="0" err="1"/>
              <a:t>послужног</a:t>
            </a:r>
            <a:r>
              <a:rPr lang="sr-Cyrl-RS" dirty="0"/>
              <a:t> добра може захтевати да престане право стварне службености када она постане непотребна за коришћење </a:t>
            </a:r>
            <a:r>
              <a:rPr lang="sr-Cyrl-RS" dirty="0" err="1"/>
              <a:t>повласног</a:t>
            </a:r>
            <a:r>
              <a:rPr lang="sr-Cyrl-RS" dirty="0"/>
              <a:t> добра или кад престане други разлог због кога је она заснована, односно стварна службеност престаје ако се не врши за време потребно за њено стицање одржајем, када исто лице постане власник </a:t>
            </a:r>
            <a:r>
              <a:rPr lang="sr-Cyrl-RS" dirty="0" err="1"/>
              <a:t>послужног</a:t>
            </a:r>
            <a:r>
              <a:rPr lang="sr-Cyrl-RS" dirty="0"/>
              <a:t> и </a:t>
            </a:r>
            <a:r>
              <a:rPr lang="sr-Cyrl-RS" dirty="0" err="1"/>
              <a:t>повласног</a:t>
            </a:r>
            <a:r>
              <a:rPr lang="sr-Cyrl-RS" dirty="0"/>
              <a:t> добра или пропашћу </a:t>
            </a:r>
            <a:r>
              <a:rPr lang="sr-Cyrl-RS" dirty="0" err="1"/>
              <a:t>повласног</a:t>
            </a:r>
            <a:r>
              <a:rPr lang="sr-Cyrl-RS" dirty="0"/>
              <a:t>, односно </a:t>
            </a:r>
            <a:r>
              <a:rPr lang="sr-Cyrl-RS" dirty="0" err="1"/>
              <a:t>послужног</a:t>
            </a:r>
            <a:r>
              <a:rPr lang="sr-Cyrl-RS" dirty="0"/>
              <a:t> добра, из чега следи да продајом имовине стечајног дужника стварне службености не престају и да се не може дирати у ову врсту стварних права.</a:t>
            </a:r>
            <a:endParaRPr lang="en-GB" dirty="0"/>
          </a:p>
          <a:p>
            <a:pPr marL="0" indent="0" algn="just">
              <a:buNone/>
            </a:pPr>
            <a:r>
              <a:rPr lang="sr-Cyrl-RS" dirty="0"/>
              <a:t>Из свега наведеног произилази да се брисање терета након поступка продаје односи само на повериоце који имају установљено обезбеђење новчаног потраживања, а како титулар стварних службености нема такву врсту потраживања, стварне службености се не бришу.</a:t>
            </a:r>
            <a:r>
              <a:rPr lang="sr-Latn-RS" dirty="0"/>
              <a:t>“</a:t>
            </a:r>
            <a:endParaRPr lang="en-GB" dirty="0"/>
          </a:p>
          <a:p>
            <a:pPr marL="0" indent="0" algn="just">
              <a:buNone/>
            </a:pPr>
            <a:r>
              <a:rPr lang="sr-Cyrl-RS" i="1" dirty="0"/>
              <a:t>(Одговори на питања привредних судова који су утврђени на седницама Одељења за привредне спорове Привредног апелационог суда одржаним 8.11.2018. и 9.11.2018. године и на седници Одељења за привредне преступе одржаној дана 5.12.2018. године – Судска пракса привредних судова – Билтен бр. 4/2018)</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605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lgn="just">
              <a:buNone/>
            </a:pPr>
            <a:r>
              <a:rPr lang="sr-Latn-RS" dirty="0"/>
              <a:t>„</a:t>
            </a:r>
            <a:r>
              <a:rPr lang="sr-Cyrl-RS" dirty="0"/>
              <a:t>Закључени уговор у стечајном поступку не представља правни основ</a:t>
            </a:r>
            <a:r>
              <a:rPr lang="sr-Latn-RS" dirty="0"/>
              <a:t> </a:t>
            </a:r>
            <a:r>
              <a:rPr lang="sr-Cyrl-RS" dirty="0"/>
              <a:t>путем којег купац стиче право својине на купљеној имовини. Пренос права својине на продатој имовини у стечајном поступку може се реализовати само по правноснажном решењу стечајног судије, којим је констатовано да је продаја имовине извршена и наложен упис права својине у одговарајућем регистру</a:t>
            </a:r>
            <a:r>
              <a:rPr lang="sr-Latn-RS" dirty="0"/>
              <a:t>.“</a:t>
            </a:r>
            <a:endParaRPr lang="en-GB" dirty="0"/>
          </a:p>
          <a:p>
            <a:pPr marL="0" indent="0" algn="just">
              <a:buNone/>
            </a:pPr>
            <a:endParaRPr lang="sr-Latn-RS" i="1" dirty="0"/>
          </a:p>
          <a:p>
            <a:pPr marL="0" indent="0" algn="just">
              <a:buNone/>
            </a:pPr>
            <a:r>
              <a:rPr lang="sr-Cyrl-RS" sz="2000" i="1" dirty="0"/>
              <a:t>(Пресуда Привредног апелационог суда, </a:t>
            </a:r>
            <a:r>
              <a:rPr lang="sr-Cyrl-RS" sz="2000" i="1" dirty="0" err="1"/>
              <a:t>Пж</a:t>
            </a:r>
            <a:r>
              <a:rPr lang="sr-Cyrl-RS" sz="2000" i="1" dirty="0"/>
              <a:t> 381/2019 од 14.5.2020. године – Судска пракса привредних судова – Билтен бр. 4/2020)</a:t>
            </a:r>
            <a:endParaRPr lang="en-GB" sz="2000"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946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77500" lnSpcReduction="20000"/>
          </a:bodyPr>
          <a:lstStyle/>
          <a:p>
            <a:pPr algn="just"/>
            <a:r>
              <a:rPr lang="sr-Cyrl-RS" b="1" dirty="0"/>
              <a:t>Недозвољена је тужба за исправку коначне листе потраживања.</a:t>
            </a:r>
            <a:endParaRPr lang="en-GB" b="1" dirty="0"/>
          </a:p>
          <a:p>
            <a:pPr marL="0" indent="0" algn="just">
              <a:buNone/>
            </a:pPr>
            <a:r>
              <a:rPr lang="sr-Cyrl-RS" dirty="0"/>
              <a:t>Из образложења:</a:t>
            </a:r>
            <a:endParaRPr lang="en-GB" dirty="0"/>
          </a:p>
          <a:p>
            <a:pPr marL="0" indent="0" algn="just">
              <a:buNone/>
            </a:pPr>
            <a:r>
              <a:rPr lang="sr-Cyrl-RS" dirty="0"/>
              <a:t>„Одредбом члана 116 ст. 7 Закона о стечају, прописано је да стечајни поверилац који докаже своје потраживање у парници на коју је упућен има право да тражи исправљање коначне листе утврђених потраживања. </a:t>
            </a:r>
            <a:endParaRPr lang="en-GB" dirty="0"/>
          </a:p>
          <a:p>
            <a:pPr marL="0" indent="0" algn="just">
              <a:buNone/>
            </a:pPr>
            <a:r>
              <a:rPr lang="sr-Cyrl-RS" dirty="0"/>
              <a:t>Имајући у виду горе цитирану одредбу Закона о стечају, те да је овде тужилац упућен на парницу за потраживање које му је оспорено, то тужилац у том смислу има правни интерес и испуњени су процесни услови да захтева да се утврди његово оспорено потраживање. </a:t>
            </a:r>
            <a:endParaRPr lang="en-GB" dirty="0"/>
          </a:p>
          <a:p>
            <a:pPr marL="0" indent="0" algn="just">
              <a:buNone/>
            </a:pPr>
            <a:r>
              <a:rPr lang="sr-Cyrl-RS" dirty="0"/>
              <a:t>У преосталом делу у коме тужилац тражи да се потраживање има пријавити у листу потраживања према туженом у стечајном поступку Ст. Бр. 351/11, нити постоји упут на парницу овде тужиоца, нити постоји правни интерес на страни тужиоца за тужбу у том делу, а обзиром да сагласно одредби члана 116 став 7 Закона о стечају, на основу Закона стечајни поверилац који докаже своје потраживање у парници на коју је упућен,  потом има право да у стечајном поступку тражи исправљање коначне листе утврђених потраживања …“</a:t>
            </a:r>
            <a:endParaRPr lang="en-GB" dirty="0"/>
          </a:p>
          <a:p>
            <a:pPr marL="0" indent="0" algn="just">
              <a:buNone/>
            </a:pPr>
            <a:endParaRPr lang="sr-Latn-RS" sz="2600" i="1" dirty="0"/>
          </a:p>
          <a:p>
            <a:pPr marL="0" indent="0" algn="just">
              <a:buNone/>
            </a:pPr>
            <a:r>
              <a:rPr lang="sr-Cyrl-RS" sz="2600" i="1" dirty="0"/>
              <a:t>(Пресуда Привредног апелационог суда, </a:t>
            </a:r>
            <a:r>
              <a:rPr lang="sr-Cyrl-RS" sz="2600" i="1" dirty="0" err="1"/>
              <a:t>Пж</a:t>
            </a:r>
            <a:r>
              <a:rPr lang="sr-Cyrl-RS" sz="2600" i="1" dirty="0"/>
              <a:t> 4228/2017 од 20.9.2017. године – Судска пракса привредних судова – Билтен бр. 1/2018)</a:t>
            </a:r>
            <a:endParaRPr lang="en-GB" sz="2600"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728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r>
              <a:rPr lang="sr-Cyrl-RS" b="1" dirty="0"/>
              <a:t>СТЕЧАЈНИ РАЗЛОЗИ</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514350" indent="-514350">
              <a:buAutoNum type="arabicPeriod"/>
            </a:pPr>
            <a:r>
              <a:rPr lang="sr-Cyrl-RS" dirty="0"/>
              <a:t>Трајнија неспособност плаћања и претпоставка трајније неспособности плаћања</a:t>
            </a:r>
          </a:p>
          <a:p>
            <a:pPr marL="514350" indent="-514350">
              <a:buAutoNum type="arabicPeriod"/>
            </a:pPr>
            <a:r>
              <a:rPr lang="sr-Cyrl-RS" dirty="0" err="1"/>
              <a:t>Непоступање</a:t>
            </a:r>
            <a:r>
              <a:rPr lang="sr-Cyrl-RS" dirty="0"/>
              <a:t> по усвојеном плану реорганизације</a:t>
            </a:r>
          </a:p>
          <a:p>
            <a:pPr marL="514350" indent="-514350">
              <a:buAutoNum type="arabicPeriod"/>
            </a:pPr>
            <a:r>
              <a:rPr lang="sr-Cyrl-RS" dirty="0"/>
              <a:t>Реорганизација издејствована на </a:t>
            </a:r>
            <a:r>
              <a:rPr lang="sr-Cyrl-RS" dirty="0" err="1"/>
              <a:t>преваран</a:t>
            </a:r>
            <a:r>
              <a:rPr lang="sr-Cyrl-RS" dirty="0"/>
              <a:t> начин</a:t>
            </a:r>
          </a:p>
          <a:p>
            <a:pPr marL="514350" indent="-514350">
              <a:buAutoNum type="arabicPeriod"/>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020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62500" lnSpcReduction="20000"/>
          </a:bodyPr>
          <a:lstStyle/>
          <a:p>
            <a:pPr marL="0" indent="0" algn="just">
              <a:buNone/>
            </a:pPr>
            <a:r>
              <a:rPr lang="sr-Latn-RS" dirty="0"/>
              <a:t>„</a:t>
            </a:r>
            <a:r>
              <a:rPr lang="sr-Cyrl-RS" dirty="0"/>
              <a:t>Суштина жалбених навода је да тужилац нема право на судску заштиту у стечајном поступку јер нема статус стечајног повериоца. Тачни су жалбени наводи да се чињенично стање у одлуци Врховног касационог суда Србије </a:t>
            </a:r>
            <a:r>
              <a:rPr lang="sr-Cyrl-RS" dirty="0" err="1"/>
              <a:t>Прев</a:t>
            </a:r>
            <a:r>
              <a:rPr lang="sr-Cyrl-RS" dirty="0"/>
              <a:t> 238/13 од 03.07.2014 године, делимично разликује од чињеничног стања у овој правној ствари. Овде тужилац је тражио утврђење ништавости уговора о отуђењу непокретности у стечају као учесник у продаји-потенцијални купац. У одлуци Врховног касационог суда Србије </a:t>
            </a:r>
            <a:r>
              <a:rPr lang="sr-Cyrl-RS" dirty="0" err="1"/>
              <a:t>Прев</a:t>
            </a:r>
            <a:r>
              <a:rPr lang="sr-Cyrl-RS" dirty="0"/>
              <a:t> 238/13 од 03.07.2014 године, тужилац који оспорава уговор о отуђењу има статус стечајног повериоца. Међутим, правна оцена питања да ли је подношење тужбе за утврђење ништавости уговора о продаји непокретности у стечајном поступку, дозвољен правни пут, не зависи од тога какав је статус лица које тражи утврђење ништавости уговора, односно лица које побија продају, те у вези с тим није од значаја да ли је тужилац стечајни поверилац или потенцијални купац – учесник у поступку продаје у стечајном поступку, већ је од значаја да ли тужилац има право на судску заштиту у стечајном поступку. Због тога се у стечајном, а не парничном поступку цени да ли је стечајни управник поступао супротно Националном стандарду бр. 5, с обзиром да тужилац свој захтев заснива управо на незаконитом поступању стечајног управника. </a:t>
            </a:r>
            <a:endParaRPr lang="en-GB" dirty="0"/>
          </a:p>
          <a:p>
            <a:pPr marL="0" indent="0" algn="just">
              <a:buNone/>
            </a:pPr>
            <a:r>
              <a:rPr lang="sr-Cyrl-RS" dirty="0"/>
              <a:t>Продаја у стечајном поступку представља </a:t>
            </a:r>
            <a:r>
              <a:rPr lang="sr-Cyrl-RS" dirty="0" err="1"/>
              <a:t>оргинарни</a:t>
            </a:r>
            <a:r>
              <a:rPr lang="sr-Cyrl-RS" dirty="0"/>
              <a:t> начин стицања својине, те основ за стицање права својине није закључени уговор, већ решење које се доноси у стечају. Законитост продаје се цени у стечајном, а не у парничном поступку у смислу </a:t>
            </a:r>
            <a:r>
              <a:rPr lang="sr-Cyrl-RS" dirty="0" err="1"/>
              <a:t>чл</a:t>
            </a:r>
            <a:r>
              <a:rPr lang="sr-Cyrl-RS" dirty="0"/>
              <a:t>, 18 и 133. Закона о стечају. Према изнетом становишту Врховног касационог суда, извршена продаја, те у вези с тим закључени уговор, се не може оспоравати тужбом, већ су правна средства за оспоравање такве продаје искључиво правна средства у поступку стечаја, односно правна средства за оспоравање закљученог уговора о продаји исцрпљују се у поступку стечаја.</a:t>
            </a:r>
            <a:r>
              <a:rPr lang="sr-Latn-RS" dirty="0"/>
              <a:t>“</a:t>
            </a:r>
            <a:endParaRPr lang="en-GB" dirty="0"/>
          </a:p>
          <a:p>
            <a:pPr marL="0" indent="0" algn="just">
              <a:buNone/>
            </a:pPr>
            <a:endParaRPr lang="sr-Latn-RS" i="1" dirty="0"/>
          </a:p>
          <a:p>
            <a:pPr marL="0" indent="0" algn="just">
              <a:buNone/>
            </a:pPr>
            <a:r>
              <a:rPr lang="sr-Cyrl-RS" i="1" dirty="0"/>
              <a:t>(Решење Привредног апелационог суда, </a:t>
            </a:r>
            <a:r>
              <a:rPr lang="sr-Cyrl-RS" i="1" dirty="0" err="1"/>
              <a:t>Пж</a:t>
            </a:r>
            <a:r>
              <a:rPr lang="sr-Cyrl-RS" i="1" dirty="0"/>
              <a:t> 944/2017 од 25.10.2017. године)</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62871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62500" lnSpcReduction="20000"/>
          </a:bodyPr>
          <a:lstStyle/>
          <a:p>
            <a:pPr marL="0" indent="0" algn="just">
              <a:buNone/>
            </a:pPr>
            <a:r>
              <a:rPr lang="sr-Latn-RS" dirty="0"/>
              <a:t>„</a:t>
            </a:r>
            <a:r>
              <a:rPr lang="sr-Cyrl-RS" dirty="0"/>
              <a:t>Другостепени суд налази да нису основани ни жалбени наводи да тужба није дозвољена, односно да стечајна маса није активно легитимисана у овом спору. Наиме, решењем о закључењу поступка стечаја, стечајни поступак је настављен према стечајној маси, иста је решењем БСМ 24/2018 од 01.02.2018. године, регистрована у Агенцији за привредне регистре- регистру стечајних маса, а исту заступа стечајни управник. Како је, у том смислу, тужилац правилно означен у тужби, а предметна имовина је без правног основа изашла из имовине стечајног дужника, као правног претходника стечајне масе, иста јесте активно легитимисана у овом спору. </a:t>
            </a:r>
            <a:endParaRPr lang="en-GB" dirty="0"/>
          </a:p>
          <a:p>
            <a:pPr marL="0" indent="0" algn="just">
              <a:buNone/>
            </a:pPr>
            <a:r>
              <a:rPr lang="sr-Cyrl-RS" i="1" dirty="0"/>
              <a:t>…</a:t>
            </a:r>
            <a:endParaRPr lang="en-GB" dirty="0"/>
          </a:p>
          <a:p>
            <a:pPr marL="0" indent="0" algn="just">
              <a:buNone/>
            </a:pPr>
            <a:r>
              <a:rPr lang="sr-Cyrl-RS" dirty="0"/>
              <a:t>Другостепени суд сматра да се, при оцени савесности туженог, морају имати у виду и околности да је сам тужилац учинио неспорном чињеницу да су, у конкретном случају, обе стране биле несавесне, да стечајни управник у поступку продаје уопште није сачинио продајну документацију у складу са одредбама Закона о стечајном поступку и Правилника о утврђивању националних стандарда за управљање стечајном масом - Национални стандард о начину и поступку уновчења имовине стечајног дужника -Национални стандард број 5 („Сл. гласник РС“ број 13/2010), што је утврђено у предлогу за разрешење тадашњег стечајног управника, поднетом у поступку стечаја од стране стечајног судије од 06.11.2015. године, који је првостепени суд извео као доказ читањем стечајних списа, па тужени, као заинтересовани купац није имао могућности да у том смислу изврши проверу имовине намењене продаји, а да је у објављеном огласу наведена и „опрема која се састоји од канцеларијске опреме, опреме за употребу у пољопривредној производњи и од ситног инвентара“, која се продаје у виђеном стању, тужени у тренутку продаје није имао разлога да сумња да предметна имовина није била продаје.</a:t>
            </a:r>
            <a:r>
              <a:rPr lang="sr-Latn-RS" dirty="0"/>
              <a:t>“</a:t>
            </a:r>
            <a:endParaRPr lang="en-GB" dirty="0"/>
          </a:p>
          <a:p>
            <a:pPr marL="0" indent="0" algn="just">
              <a:buNone/>
            </a:pPr>
            <a:endParaRPr lang="sr-Latn-RS" i="1" dirty="0"/>
          </a:p>
          <a:p>
            <a:pPr marL="0" indent="0" algn="just">
              <a:buNone/>
            </a:pPr>
            <a:r>
              <a:rPr lang="sr-Cyrl-RS" i="1" dirty="0"/>
              <a:t>(Пресуда Привредног апелационог суда, </a:t>
            </a:r>
            <a:r>
              <a:rPr lang="sr-Cyrl-RS" i="1" dirty="0" err="1"/>
              <a:t>Пж</a:t>
            </a:r>
            <a:r>
              <a:rPr lang="sr-Cyrl-RS" i="1" dirty="0"/>
              <a:t> 8907/2021 од 1.3.2023. године)</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71893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20000"/>
          </a:bodyPr>
          <a:lstStyle/>
          <a:p>
            <a:pPr marL="0" indent="0" algn="just">
              <a:buNone/>
            </a:pPr>
            <a:r>
              <a:rPr lang="sr-Latn-RS" dirty="0"/>
              <a:t>„</a:t>
            </a:r>
            <a:r>
              <a:rPr lang="sr-Cyrl-RS" dirty="0"/>
              <a:t>На основу тако утврђеног чињеничног стања је првостепени суд закључио да су парцеле које нису биле предмет процене биле предмет јавног надметања у стечајном поступку, у ком су учесницима стајала на располагању правна средства чијом применом су могли отклонити евентуалне пропусте, непосредно пре закључења спорних уговора, која правна средства нису била коришћена од стране стечајног дужника и његових органа, нити других учесника поступка, због чега је тужбени захтев неоснован. Првостепени суд сматра да је и накнадно закључење Анекса број 1 уговора било подложно контроли кроз жалбу на решење о главној деоби </a:t>
            </a:r>
            <a:r>
              <a:rPr lang="sr-Cyrl-RS" dirty="0" err="1"/>
              <a:t>Ст</a:t>
            </a:r>
            <a:r>
              <a:rPr lang="sr-Cyrl-RS" dirty="0"/>
              <a:t> 254/2011 од 20.04.2012. године, која жалба је такође изостала. Због тога, налази да се тужбом за утврђење ништавости не може оспоравати Уговор о купопродаји, нити Анекс, па ни са разлога што наведене непокретности, парцеле са објектима, нису биле предмет процене пре закључења уговора по спроведеном јавном надметању, с обзиром да се правна средства за оспоравање закључених уговора исцрпљују у поступку стечаја, независно од разлога оспоравања.</a:t>
            </a:r>
            <a:endParaRPr lang="sr-Latn-RS" dirty="0"/>
          </a:p>
          <a:p>
            <a:pPr marL="0" indent="0" algn="just">
              <a:buNone/>
            </a:pPr>
            <a:r>
              <a:rPr lang="sr-Latn-RS" dirty="0"/>
              <a:t>…</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044592"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00655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62500" lnSpcReduction="20000"/>
          </a:bodyPr>
          <a:lstStyle/>
          <a:p>
            <a:pPr marL="0" indent="0" algn="just">
              <a:buNone/>
            </a:pPr>
            <a:r>
              <a:rPr lang="sr-Latn-RS" dirty="0"/>
              <a:t>…</a:t>
            </a:r>
          </a:p>
          <a:p>
            <a:pPr marL="0" indent="0" algn="just">
              <a:buNone/>
            </a:pPr>
            <a:r>
              <a:rPr lang="sr-Cyrl-RS" dirty="0"/>
              <a:t>Према одредбама члана 111. Закона о стечајном поступку пре продаје имовине стечајни управник је дужан да стечајном дужнику и другим наведеним лицима достави обавештење о намери, плану продаје, начину продаје и роковима продаје, најкасније 30 дана пре предложеног датума јавног надметања. То обавештење мора да садржи детаљан опис имовине, почетну цену и услове под којима ће се извршити јавно надметање. У ситуацији када је Анексом уговора од 12.03.2012. године допуњен основни уговор у погледу непокретности на које се уговор односи, а које нису процењене ни основном и допунском проценом, требало је расправити да ли је о тој продаји непокретности на које се односи Анекс, а не и основни уговор, стечајни дужник био обавештен пре јавног надметања, да ли су те непокретности оглашене за продају јавним надметањем, и да ли је у вези са њима спроведено јавно надметање. Уочљиво је да се у Анексу уговора од 12.03.2012. године одређује да су непокретности по том анексу без вредности, односно да је њихова вредност садржана у купопродајној вредности непокретне и покретне имовине у члану 2. став 4. и 5. основног уговора, а да супротно томе Анекс садржи непокретности које нису обухваћене чланом 2 став 2 основног уговора, већ се Анексом та одредба уговора допуњује. Према одредби члана 111. став 6. Закона о стечајном поступку, стечајни дужник може поднети приговор на предложену продају, о ком приговору одлучује стечајни судија и који приговор не задржава продају, осим ако стечајни судија не одлучи другачије. На овај начин је одређено правно средство којим се у оквиру стечајног поступка од стране стечајног дужника може интервенисати у погледу намераване продаје имовине стечајног дужника. Дакле, стечајни дужник је овлашћен да поднесе приговор пре реализације продаје, којим приговара по садржини обавештавања о намери продаје одређених ствари. Ако је изостало обавештавање стечајног дужника о намери продаје конкретних непокретности, чија продаја није ни оглашена, и које нису ни процењене, те њихова вредност није садржана у оглашеној цени као почетној у поступку јавног надметања, тада се не може прихватити закључак да је стечајни дужник као учесник у стечајном поступку био информисан и реално могао да изврши контролу продаје поводом стечајног поступка.</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044592"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64897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20000"/>
          </a:bodyPr>
          <a:lstStyle/>
          <a:p>
            <a:pPr marL="0" indent="0" algn="just">
              <a:buNone/>
            </a:pPr>
            <a:r>
              <a:rPr lang="sr-Cyrl-RS" dirty="0"/>
              <a:t>…</a:t>
            </a:r>
            <a:endParaRPr lang="en-GB" dirty="0"/>
          </a:p>
          <a:p>
            <a:pPr marL="0" indent="0" algn="just">
              <a:buNone/>
            </a:pPr>
            <a:r>
              <a:rPr lang="sr-Cyrl-RS" dirty="0"/>
              <a:t>По становишту ревизијског суда наведене чињенице биле би од значаја за закључак да ли је отуђење предметних непокретности туженом извршено на основу уговора о продаји непокретности закљученим јавним надметањем, или непосредном погодбом. Друго, да ли је продаја извршена у стечајном поступку, или се не може говорити да је суштински продаја извршена у оквиру стечајног поступка. Уколико се испостави да предмет обавештавања о намери, плану продаје, начину продаје и роковима, предмет огласа о продаји од 07.12.2011. године, као ни предмет процене, нису биле оне непокретности о којима је потом закључен Анекс уговора, тада би се могло закључити да је ток стечајног поступка злонамерно, несавесним поступањем стечајног управника и купца, коме је оглас о продаји непокретности био предочен, </a:t>
            </a:r>
            <a:r>
              <a:rPr lang="sr-Cyrl-RS" dirty="0" err="1"/>
              <a:t>искориштен</a:t>
            </a:r>
            <a:r>
              <a:rPr lang="sr-Cyrl-RS" dirty="0"/>
              <a:t> да дође до отуђења, мимо законског поступка и оне имовине, чија продаја није оглашена, нити су о њој обавештени учесници у поступку. Од тога даље зависи и питање да ли се у парничном поступку може побијати ваљаност уговора и Анекса, који су основ таквог отуђења, и даље, да ли су уговор и Анекс у оспореном делу </a:t>
            </a:r>
            <a:r>
              <a:rPr lang="sr-Cyrl-RS" dirty="0" err="1"/>
              <a:t>ништави</a:t>
            </a:r>
            <a:r>
              <a:rPr lang="sr-Cyrl-RS" dirty="0"/>
              <a:t>, у смислу одредбе члана 103. Закона о облигационим односима.</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044592"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29155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10000"/>
          </a:bodyPr>
          <a:lstStyle/>
          <a:p>
            <a:pPr marL="0" indent="0" algn="just">
              <a:buNone/>
            </a:pPr>
            <a:r>
              <a:rPr lang="sr-Cyrl-RS" dirty="0"/>
              <a:t>…</a:t>
            </a:r>
            <a:endParaRPr lang="en-GB" dirty="0"/>
          </a:p>
          <a:p>
            <a:pPr marL="0" indent="0" algn="just">
              <a:buNone/>
            </a:pPr>
            <a:r>
              <a:rPr lang="sr-Cyrl-RS" dirty="0"/>
              <a:t>Уколико се утврди да су уговори произвели правно дејство, а закључени уз евентуалне неправилности на које тужилац указује, тада би било места обавези туженог да накнади вредност непокретности која је стекао из имовине стечајног дужника без плаћања продајне цене. Добијена цена у поступку јавног надметања не мора одговарати тржишној вредности, али само када је цена постигнута на јавној лицитацији у законито спроведеном стечајном поступку. У противном, ако није законито спроведен поступак јавног надметања, у смислу да имовина која је била изложена продаји није оглашена за продају нити је процењена њена вредност, нити је стечајни дужник на то могао да утиче, тада може бити основа захтеву стечајне масе да се обавеже купац да надокнади вредност имовине стечене таквом продајом.</a:t>
            </a:r>
            <a:endParaRPr lang="en-GB" dirty="0"/>
          </a:p>
          <a:p>
            <a:pPr marL="0" indent="0" algn="just">
              <a:buNone/>
            </a:pPr>
            <a:r>
              <a:rPr lang="sr-Cyrl-RS" sz="2200" i="1" dirty="0"/>
              <a:t>(Решење Врховног касационог суда, </a:t>
            </a:r>
            <a:r>
              <a:rPr lang="sr-Cyrl-RS" sz="2200" i="1" dirty="0" err="1"/>
              <a:t>Прев</a:t>
            </a:r>
            <a:r>
              <a:rPr lang="sr-Cyrl-RS" sz="2200" i="1" dirty="0"/>
              <a:t> 443/2020 од 28.1.2021. године) </a:t>
            </a:r>
            <a:endParaRPr lang="en-US" sz="2200"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044592"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23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a:t>РАЗГРАНИЧЕЊЕ НАДЛЕЖНОСТИ СТЕЧАЈНОГ СУДИЈЕ И СТЕЧАЈНОГ УПРАВНИКА</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514350" indent="-514350">
              <a:buAutoNum type="arabicPeriod"/>
            </a:pPr>
            <a:r>
              <a:rPr lang="sr-Cyrl-RS" dirty="0"/>
              <a:t>Избор проценитеља</a:t>
            </a:r>
          </a:p>
          <a:p>
            <a:pPr marL="514350" indent="-514350">
              <a:buAutoNum type="arabicPeriod"/>
            </a:pPr>
            <a:r>
              <a:rPr lang="sr-Cyrl-RS" dirty="0"/>
              <a:t>Трошкови продаје</a:t>
            </a:r>
          </a:p>
          <a:p>
            <a:pPr marL="514350" indent="-514350">
              <a:buAutoNum type="arabicPeriod"/>
            </a:pPr>
            <a:r>
              <a:rPr lang="sr-Cyrl-RS" dirty="0"/>
              <a:t>Намирење разлучних поверилаца:</a:t>
            </a:r>
          </a:p>
          <a:p>
            <a:pPr marL="0" indent="0">
              <a:buNone/>
            </a:pPr>
            <a:r>
              <a:rPr lang="sr-Cyrl-RS" dirty="0"/>
              <a:t>	- редослед намирења</a:t>
            </a:r>
          </a:p>
          <a:p>
            <a:pPr marL="0" indent="0">
              <a:buNone/>
            </a:pPr>
            <a:r>
              <a:rPr lang="sr-Cyrl-RS" dirty="0"/>
              <a:t>	- исплата разлучних поверилаца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192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r>
              <a:rPr lang="sr-Cyrl-RS" b="1" dirty="0"/>
              <a:t>УТВРЂИВАЊЕ ПОТРАЖИВАЊА</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514350" indent="-514350">
              <a:buAutoNum type="arabicPeriod"/>
            </a:pPr>
            <a:r>
              <a:rPr lang="sr-Cyrl-RS" dirty="0"/>
              <a:t>Листа поверилаца</a:t>
            </a:r>
          </a:p>
          <a:p>
            <a:pPr marL="514350" indent="-514350">
              <a:buAutoNum type="arabicPeriod"/>
            </a:pPr>
            <a:r>
              <a:rPr lang="sr-Cyrl-RS" dirty="0"/>
              <a:t>Листа потраживања</a:t>
            </a:r>
          </a:p>
          <a:p>
            <a:pPr marL="514350" indent="-514350">
              <a:buAutoNum type="arabicPeriod"/>
            </a:pPr>
            <a:r>
              <a:rPr lang="sr-Cyrl-RS" dirty="0"/>
              <a:t>Коначна листа</a:t>
            </a:r>
          </a:p>
          <a:p>
            <a:pPr marL="514350" indent="-514350">
              <a:buAutoNum type="arabicPeriod"/>
            </a:pPr>
            <a:r>
              <a:rPr lang="sr-Cyrl-RS" dirty="0"/>
              <a:t>Исправка коначне листе</a:t>
            </a:r>
          </a:p>
          <a:p>
            <a:pPr marL="514350" indent="-514350">
              <a:buAutoNum type="arabicPeriod"/>
            </a:pPr>
            <a:r>
              <a:rPr lang="sr-Cyrl-RS" dirty="0"/>
              <a:t>Измена коначне листе</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514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r>
              <a:rPr lang="sr-Cyrl-RS" b="1" dirty="0"/>
              <a:t>ПРОДАЈА</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514350" indent="-514350">
              <a:buAutoNum type="arabicPeriod"/>
            </a:pPr>
            <a:r>
              <a:rPr lang="sr-Cyrl-RS" dirty="0"/>
              <a:t>Поступак продаје</a:t>
            </a:r>
          </a:p>
          <a:p>
            <a:pPr marL="514350" indent="-514350">
              <a:buAutoNum type="arabicPeriod"/>
            </a:pPr>
            <a:r>
              <a:rPr lang="sr-Cyrl-RS" dirty="0"/>
              <a:t>Уговор о продаји:</a:t>
            </a:r>
          </a:p>
          <a:p>
            <a:pPr marL="0" indent="0">
              <a:buNone/>
            </a:pPr>
            <a:r>
              <a:rPr lang="sr-Cyrl-RS" dirty="0"/>
              <a:t>	- садржина</a:t>
            </a:r>
          </a:p>
          <a:p>
            <a:pPr marL="0" indent="0">
              <a:buNone/>
            </a:pPr>
            <a:r>
              <a:rPr lang="sr-Cyrl-RS" dirty="0"/>
              <a:t>	- ванкњижна својина</a:t>
            </a:r>
          </a:p>
          <a:p>
            <a:pPr marL="0" indent="0">
              <a:buNone/>
            </a:pPr>
            <a:r>
              <a:rPr lang="sr-Cyrl-RS" dirty="0"/>
              <a:t>	- стварне службености</a:t>
            </a:r>
          </a:p>
          <a:p>
            <a:pPr marL="0" indent="0">
              <a:buNone/>
            </a:pPr>
            <a:r>
              <a:rPr lang="sr-Cyrl-RS" dirty="0"/>
              <a:t>	- тужба за утврђивање ништавости продаје у стечају</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2984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1144835"/>
          </a:xfrm>
        </p:spPr>
        <p:txBody>
          <a:bodyPr>
            <a:normAutofit/>
          </a:bodyPr>
          <a:lstStyle/>
          <a:p>
            <a:r>
              <a:rPr lang="sr-Cyrl-RS" sz="3600" b="1" dirty="0"/>
              <a:t>ИСПИТИВАЊЕ ПОТРАЖИВАЊА ИЗ ЧЛАНА 49. СТАВ 3. ЗС У ВЕЗИ СА ЧЛАНОМ 113. СТАВ 3. ТАЧКА 5) ЗС</a:t>
            </a:r>
            <a:endParaRPr lang="en-US" sz="3600"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65916"/>
            <a:ext cx="11711520" cy="4800128"/>
          </a:xfrm>
        </p:spPr>
        <p:txBody>
          <a:bodyPr/>
          <a:lstStyle/>
          <a:p>
            <a:pPr marL="514350" indent="-514350">
              <a:buAutoNum type="arabicPeriod"/>
            </a:pPr>
            <a:endParaRPr lang="sr-Cyrl-RS" dirty="0"/>
          </a:p>
          <a:p>
            <a:pPr marL="514350" indent="-514350">
              <a:buAutoNum type="arabicPeriod"/>
            </a:pPr>
            <a:r>
              <a:rPr lang="sr-Cyrl-RS" dirty="0"/>
              <a:t>Поступање стечајног управника</a:t>
            </a:r>
          </a:p>
          <a:p>
            <a:pPr marL="514350" indent="-514350">
              <a:buAutoNum type="arabicPeriod"/>
            </a:pPr>
            <a:r>
              <a:rPr lang="sr-Cyrl-RS" dirty="0"/>
              <a:t>Поступање стечајног судије</a:t>
            </a:r>
          </a:p>
          <a:p>
            <a:pPr marL="514350" indent="-514350">
              <a:buAutoNum type="arabicPeriod"/>
            </a:pPr>
            <a:endParaRPr lang="sr-Cyrl-RS" dirty="0"/>
          </a:p>
          <a:p>
            <a:pPr marL="514350" indent="-514350">
              <a:buAutoNum type="arabicPeriod"/>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919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a:t>ЗАКЉУЧЦИ ВКС/ВС ПОВОДОМ ИМОВИНЕ У СТЕЧАЈУ</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10000"/>
          </a:bodyPr>
          <a:lstStyle/>
          <a:p>
            <a:pPr marL="514350" indent="-514350" algn="just">
              <a:buAutoNum type="arabicPeriod"/>
            </a:pPr>
            <a:r>
              <a:rPr lang="ru-RU" b="1" dirty="0"/>
              <a:t>Закључак усвојен на седници Грађанског одељења Врховног суда одржаној 6.6.2023. године</a:t>
            </a:r>
          </a:p>
          <a:p>
            <a:pPr marL="0" indent="0" algn="just">
              <a:buNone/>
            </a:pPr>
            <a:r>
              <a:rPr lang="ru-RU" dirty="0"/>
              <a:t>ПРАВНИ СТАТУС ИМОВИНЕ СТЕЧАЈНОГ ДУЖНИКА У ОДНОСУ НА КОЈУ ЈЕ ОДРЕЂЕНА МЕРА ПРИВРЕМЕНОГ ОДУЗИМАЊА ИЗ ЧЛАНА 25. ЗАКОНА О ОДУЗИМАЊУ ИМОВИНЕ ПРОИСТЕКЛЕ ИЗ КРИВИЧНОГ ДЕЛА</a:t>
            </a:r>
          </a:p>
          <a:p>
            <a:pPr marL="0" indent="0" algn="just">
              <a:buNone/>
            </a:pPr>
            <a:r>
              <a:rPr lang="ru-RU" dirty="0"/>
              <a:t>Имовина стечајног дужника у односу на коју је одређена мера привременог одузимања из члана 25. Закона о одузимању имовине проистекле из кривичног дела, током важења мере не чини стечајну масу стечајног дужника и треба је предати на управљање и располагање Дирекцији за управљање одузетом имовином, а уколико имовина обухваћена наведеном мером не буде трајно одузета, исту ће Дирекција за управљање одузетом имовином, вратити и предати стечајним органима стечајног дужника који ће имовином располагати као накнадно пронађеном. </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301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lgn="just">
              <a:buNone/>
            </a:pPr>
            <a:r>
              <a:rPr lang="sr-Cyrl-RS" b="1" dirty="0"/>
              <a:t>2. </a:t>
            </a:r>
            <a:r>
              <a:rPr lang="ru-RU" b="1" dirty="0"/>
              <a:t>Закључак усвојен на седници Грађанског одељења Врховног суда одржаној 6.6.2023. године</a:t>
            </a:r>
            <a:endParaRPr lang="sr-Cyrl-RS" b="1" dirty="0"/>
          </a:p>
          <a:p>
            <a:pPr marL="0" indent="0" algn="just">
              <a:buNone/>
            </a:pPr>
            <a:r>
              <a:rPr lang="ru-RU" dirty="0"/>
              <a:t>ОДУЗИМАЊЕ ИМОВИНСКЕ КОРИСТИ У НОВЧАНОМ ИЗНОСУ ОД СТРАНЕ СТЕЧАЈНОГ ДУЖНИКА НА ОСНОВУ ЧЛАНА 91. И 92. КЗ КАО ОБАВЕЗА СТЕЧАЈНЕ МАСЕ </a:t>
            </a:r>
          </a:p>
          <a:p>
            <a:pPr marL="0" indent="0" algn="just">
              <a:buNone/>
            </a:pPr>
            <a:r>
              <a:rPr lang="ru-RU" dirty="0"/>
              <a:t>Правноснажна осуђујућа пресуда кривичног суда, донета по отварању стечајног поступка, у делу у којем је одређено одузимање имовинске користи проистекле из кривичног дела у новчаном износу од стечајног дужника на основу одредаба чл. 91. и 92. Кривичног законика РС извршава се као обавеза стечајне масе.</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sr-Latn-RS" sz="1400" b="1" dirty="0">
                <a:solidFill>
                  <a:schemeClr val="bg1">
                    <a:lumMod val="95000"/>
                  </a:schemeClr>
                </a:solidFill>
              </a:rPr>
              <a:t>7 </a:t>
            </a:r>
            <a:r>
              <a:rPr lang="sr-Cyrl-RS" sz="1400" b="1" dirty="0">
                <a:solidFill>
                  <a:schemeClr val="bg1">
                    <a:lumMod val="95000"/>
                  </a:schemeClr>
                </a:solidFill>
              </a:rPr>
              <a:t>-</a:t>
            </a:r>
            <a:r>
              <a:rPr lang="sr-Latn-RS" sz="1400" b="1" dirty="0">
                <a:solidFill>
                  <a:schemeClr val="bg1">
                    <a:lumMod val="95000"/>
                  </a:schemeClr>
                </a:solidFill>
              </a:rPr>
              <a:t> 30</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sr-Latn-RS" sz="1400" b="1" dirty="0">
                <a:solidFill>
                  <a:schemeClr val="bg1">
                    <a:lumMod val="95000"/>
                  </a:schemeClr>
                </a:solidFill>
              </a:rPr>
              <a:t>3</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0223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TotalTime>
  <Words>6276</Words>
  <Application>Microsoft Office PowerPoint</Application>
  <PresentationFormat>Widescreen</PresentationFormat>
  <Paragraphs>170</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Спорна питања у стечајном поступку</vt:lpstr>
      <vt:lpstr>СТВАРНА И МЕСНА НАДЛЕЖНОСТ СУДА:</vt:lpstr>
      <vt:lpstr>СТЕЧАЈНИ РАЗЛОЗИ</vt:lpstr>
      <vt:lpstr>РАЗГРАНИЧЕЊЕ НАДЛЕЖНОСТИ СТЕЧАЈНОГ СУДИЈЕ И СТЕЧАЈНОГ УПРАВНИКА</vt:lpstr>
      <vt:lpstr>УТВРЂИВАЊЕ ПОТРАЖИВАЊА</vt:lpstr>
      <vt:lpstr>ПРОДАЈА</vt:lpstr>
      <vt:lpstr>ИСПИТИВАЊЕ ПОТРАЖИВАЊА ИЗ ЧЛАНА 49. СТАВ 3. ЗС У ВЕЗИ СА ЧЛАНОМ 113. СТАВ 3. ТАЧКА 5) ЗС</vt:lpstr>
      <vt:lpstr>ЗАКЉУЧЦИ ВКС/ВС ПОВОДОМ ИМОВИНЕ У СТЕЧАЈУ</vt:lpstr>
      <vt:lpstr>PowerPoint Presentation</vt:lpstr>
      <vt:lpstr>PowerPoint Presentation</vt:lpstr>
      <vt:lpstr>СУДСКА ПРАКСА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Branko BZ. Zitko</dc:creator>
  <cp:lastModifiedBy>Sladjana Guzijan</cp:lastModifiedBy>
  <cp:revision>33</cp:revision>
  <cp:lastPrinted>2023-11-17T11:59:07Z</cp:lastPrinted>
  <dcterms:created xsi:type="dcterms:W3CDTF">2022-11-01T12:38:47Z</dcterms:created>
  <dcterms:modified xsi:type="dcterms:W3CDTF">2023-11-23T10:15:36Z</dcterms:modified>
</cp:coreProperties>
</file>